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AA8C4-8733-4276-9C59-1E2F49F3C811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9D457-0C6B-478E-974B-F4AADE8C06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55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9D457-0C6B-478E-974B-F4AADE8C068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991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9D457-0C6B-478E-974B-F4AADE8C068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991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9D457-0C6B-478E-974B-F4AADE8C068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991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9D457-0C6B-478E-974B-F4AADE8C068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991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9D457-0C6B-478E-974B-F4AADE8C068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991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9D457-0C6B-478E-974B-F4AADE8C068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991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C9D457-0C6B-478E-974B-F4AADE8C068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991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18D-086E-4D46-BC0E-4E14CA235A22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EAD4-5EE8-4DD9-8231-1A9CA4D1B3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660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18D-086E-4D46-BC0E-4E14CA235A22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EAD4-5EE8-4DD9-8231-1A9CA4D1B3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18D-086E-4D46-BC0E-4E14CA235A22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EAD4-5EE8-4DD9-8231-1A9CA4D1B3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66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18D-086E-4D46-BC0E-4E14CA235A22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EAD4-5EE8-4DD9-8231-1A9CA4D1B3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8140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18D-086E-4D46-BC0E-4E14CA235A22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EAD4-5EE8-4DD9-8231-1A9CA4D1B3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6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18D-086E-4D46-BC0E-4E14CA235A22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EAD4-5EE8-4DD9-8231-1A9CA4D1B3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089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18D-086E-4D46-BC0E-4E14CA235A22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EAD4-5EE8-4DD9-8231-1A9CA4D1B3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06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18D-086E-4D46-BC0E-4E14CA235A22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EAD4-5EE8-4DD9-8231-1A9CA4D1B3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499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18D-086E-4D46-BC0E-4E14CA235A22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EAD4-5EE8-4DD9-8231-1A9CA4D1B3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951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18D-086E-4D46-BC0E-4E14CA235A22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EAD4-5EE8-4DD9-8231-1A9CA4D1B3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213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18D-086E-4D46-BC0E-4E14CA235A22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6EAD4-5EE8-4DD9-8231-1A9CA4D1B3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132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7F18D-086E-4D46-BC0E-4E14CA235A22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6EAD4-5EE8-4DD9-8231-1A9CA4D1B3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91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3.png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0.gif"/><Relationship Id="rId4" Type="http://schemas.openxmlformats.org/officeDocument/2006/relationships/image" Target="../media/image1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4427983" y="3519420"/>
            <a:ext cx="288033" cy="7512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3" name="Groupe 42"/>
          <p:cNvGrpSpPr/>
          <p:nvPr/>
        </p:nvGrpSpPr>
        <p:grpSpPr>
          <a:xfrm>
            <a:off x="109413" y="46230"/>
            <a:ext cx="4323108" cy="3256788"/>
            <a:chOff x="104875" y="35943"/>
            <a:chExt cx="4323108" cy="3256788"/>
          </a:xfrm>
        </p:grpSpPr>
        <p:pic>
          <p:nvPicPr>
            <p:cNvPr id="1028" name="Picture 4" descr="E:\BANQUE D'IMAGES\d-g\enfants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6552" y="980415"/>
              <a:ext cx="848141" cy="8481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" name="Groupe 3"/>
            <p:cNvGrpSpPr/>
            <p:nvPr/>
          </p:nvGrpSpPr>
          <p:grpSpPr>
            <a:xfrm>
              <a:off x="107504" y="35943"/>
              <a:ext cx="4320479" cy="728761"/>
              <a:chOff x="33346" y="35943"/>
              <a:chExt cx="4394637" cy="625541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33346" y="35943"/>
                <a:ext cx="4394637" cy="62554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lnSpc>
                    <a:spcPct val="150000"/>
                  </a:lnSpc>
                </a:pPr>
                <a:r>
                  <a:rPr lang="fr-FR" sz="1100" dirty="0">
                    <a:solidFill>
                      <a:schemeClr val="tx1"/>
                    </a:solidFill>
                    <a:latin typeface="Script cole" pitchFamily="2" charset="0"/>
                  </a:rPr>
                  <a:t>       MOTS A RETENIR</a:t>
                </a:r>
                <a:r>
                  <a:rPr lang="fr-FR" sz="1000" dirty="0">
                    <a:solidFill>
                      <a:schemeClr val="tx1"/>
                    </a:solidFill>
                    <a:latin typeface="Script cole" pitchFamily="2" charset="0"/>
                  </a:rPr>
                  <a:t>:   </a:t>
                </a:r>
                <a:r>
                  <a:rPr lang="fr-FR" sz="1400" dirty="0">
                    <a:solidFill>
                      <a:schemeClr val="tx1"/>
                    </a:solidFill>
                    <a:latin typeface="Cursive standard" pitchFamily="2" charset="0"/>
                  </a:rPr>
                  <a:t>la rentrée / l’enfant / c’est / </a:t>
                </a:r>
                <a:r>
                  <a:rPr lang="fr-FR" sz="1400" u="sng" dirty="0">
                    <a:solidFill>
                      <a:schemeClr val="tx1"/>
                    </a:solidFill>
                    <a:latin typeface="Cursive standard" pitchFamily="2" charset="0"/>
                  </a:rPr>
                  <a:t>puis</a:t>
                </a:r>
                <a:r>
                  <a:rPr lang="fr-FR" sz="1400" dirty="0">
                    <a:solidFill>
                      <a:schemeClr val="tx1"/>
                    </a:solidFill>
                    <a:latin typeface="Cursive standard" pitchFamily="2" charset="0"/>
                  </a:rPr>
                  <a:t> / </a:t>
                </a:r>
                <a:r>
                  <a:rPr lang="fr-FR" sz="1400" u="sng" dirty="0">
                    <a:solidFill>
                      <a:schemeClr val="tx1"/>
                    </a:solidFill>
                    <a:latin typeface="Cursive standard" pitchFamily="2" charset="0"/>
                  </a:rPr>
                  <a:t>mais</a:t>
                </a:r>
                <a:r>
                  <a:rPr lang="fr-FR" sz="1400" dirty="0">
                    <a:solidFill>
                      <a:schemeClr val="tx1"/>
                    </a:solidFill>
                    <a:latin typeface="Cursive standard" pitchFamily="2" charset="0"/>
                  </a:rPr>
                  <a:t> / content / un arbre.</a:t>
                </a:r>
              </a:p>
            </p:txBody>
          </p:sp>
          <p:sp>
            <p:nvSpPr>
              <p:cNvPr id="3" name="Ellipse 2"/>
              <p:cNvSpPr/>
              <p:nvPr/>
            </p:nvSpPr>
            <p:spPr>
              <a:xfrm>
                <a:off x="107504" y="82731"/>
                <a:ext cx="216024" cy="216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  <p:pic>
          <p:nvPicPr>
            <p:cNvPr id="1029" name="Picture 5" descr="E:\BANQUE D'IMAGES\a-b\ARBRE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032" y="1049674"/>
              <a:ext cx="451867" cy="5833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E:\BANQUE D'IMAGES\réglures A5 2 lignes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695721"/>
              <a:ext cx="4315941" cy="584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6" descr="E:\BANQUE D'IMAGES\réglures A5 2 lignes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2620342"/>
              <a:ext cx="4320479" cy="584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ZoneTexte 6"/>
            <p:cNvSpPr txBox="1"/>
            <p:nvPr/>
          </p:nvSpPr>
          <p:spPr>
            <a:xfrm>
              <a:off x="2567955" y="1770320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latin typeface="Cursive standard" pitchFamily="2" charset="0"/>
                </a:rPr>
                <a:t>Des 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4875" y="764704"/>
              <a:ext cx="4320478" cy="2528027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50000"/>
                </a:lnSpc>
              </a:pPr>
              <a:r>
                <a: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Ecris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sous chaque image le mot à apprendre qui correspond.</a:t>
              </a:r>
            </a:p>
            <a:p>
              <a:pPr>
                <a:lnSpc>
                  <a:spcPct val="150000"/>
                </a:lnSpc>
              </a:pPr>
              <a:endParaRPr lang="fr-FR" sz="1400" dirty="0">
                <a:solidFill>
                  <a:schemeClr val="tx1"/>
                </a:solidFill>
                <a:latin typeface="Script cole" pitchFamily="2" charset="0"/>
              </a:endParaRPr>
            </a:p>
            <a:p>
              <a:pPr>
                <a:lnSpc>
                  <a:spcPct val="150000"/>
                </a:lnSpc>
              </a:pPr>
              <a:endParaRPr lang="fr-FR" sz="1400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b="1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r>
                <a: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Recopie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sans erreur:</a:t>
              </a:r>
              <a:r>
                <a:rPr lang="fr-FR" sz="1200" dirty="0">
                  <a:solidFill>
                    <a:schemeClr val="tx1"/>
                  </a:solidFill>
                  <a:latin typeface="+mj-lt"/>
                </a:rPr>
                <a:t> </a:t>
              </a: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</a:rPr>
                <a:t>C’est la rentrée des classes!</a:t>
              </a:r>
            </a:p>
          </p:txBody>
        </p:sp>
      </p:grpSp>
      <p:grpSp>
        <p:nvGrpSpPr>
          <p:cNvPr id="117" name="Groupe 116"/>
          <p:cNvGrpSpPr/>
          <p:nvPr/>
        </p:nvGrpSpPr>
        <p:grpSpPr>
          <a:xfrm>
            <a:off x="4667231" y="46230"/>
            <a:ext cx="4323108" cy="3256788"/>
            <a:chOff x="104875" y="35943"/>
            <a:chExt cx="4323108" cy="3256788"/>
          </a:xfrm>
        </p:grpSpPr>
        <p:pic>
          <p:nvPicPr>
            <p:cNvPr id="118" name="Picture 4" descr="E:\BANQUE D'IMAGES\d-g\enfants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6552" y="980415"/>
              <a:ext cx="848141" cy="8481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9" name="Groupe 118"/>
            <p:cNvGrpSpPr/>
            <p:nvPr/>
          </p:nvGrpSpPr>
          <p:grpSpPr>
            <a:xfrm>
              <a:off x="107504" y="35943"/>
              <a:ext cx="4320479" cy="728761"/>
              <a:chOff x="33346" y="35943"/>
              <a:chExt cx="4394637" cy="625541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33346" y="35943"/>
                <a:ext cx="4394637" cy="62554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lnSpc>
                    <a:spcPct val="150000"/>
                  </a:lnSpc>
                </a:pPr>
                <a:r>
                  <a:rPr lang="fr-FR" sz="1100" dirty="0">
                    <a:solidFill>
                      <a:schemeClr val="tx1"/>
                    </a:solidFill>
                    <a:latin typeface="Script cole" pitchFamily="2" charset="0"/>
                  </a:rPr>
                  <a:t>       MOTS A RETENIR</a:t>
                </a:r>
                <a:r>
                  <a:rPr lang="fr-FR" sz="1000" dirty="0">
                    <a:solidFill>
                      <a:schemeClr val="tx1"/>
                    </a:solidFill>
                    <a:latin typeface="Script cole" pitchFamily="2" charset="0"/>
                  </a:rPr>
                  <a:t>:   </a:t>
                </a:r>
                <a:r>
                  <a:rPr lang="fr-FR" sz="1400" dirty="0">
                    <a:solidFill>
                      <a:schemeClr val="tx1"/>
                    </a:solidFill>
                    <a:latin typeface="Cursive standard" pitchFamily="2" charset="0"/>
                  </a:rPr>
                  <a:t>la rentrée / l’enfant / c’est / </a:t>
                </a:r>
                <a:r>
                  <a:rPr lang="fr-FR" sz="1400" u="sng" dirty="0">
                    <a:solidFill>
                      <a:schemeClr val="tx1"/>
                    </a:solidFill>
                    <a:latin typeface="Cursive standard" pitchFamily="2" charset="0"/>
                  </a:rPr>
                  <a:t>puis</a:t>
                </a:r>
                <a:r>
                  <a:rPr lang="fr-FR" sz="1400" dirty="0">
                    <a:solidFill>
                      <a:schemeClr val="tx1"/>
                    </a:solidFill>
                    <a:latin typeface="Cursive standard" pitchFamily="2" charset="0"/>
                  </a:rPr>
                  <a:t> / </a:t>
                </a:r>
                <a:r>
                  <a:rPr lang="fr-FR" sz="1400" u="sng" dirty="0">
                    <a:solidFill>
                      <a:schemeClr val="tx1"/>
                    </a:solidFill>
                    <a:latin typeface="Cursive standard" pitchFamily="2" charset="0"/>
                  </a:rPr>
                  <a:t>mais</a:t>
                </a:r>
                <a:r>
                  <a:rPr lang="fr-FR" sz="1400" dirty="0">
                    <a:solidFill>
                      <a:schemeClr val="tx1"/>
                    </a:solidFill>
                    <a:latin typeface="Cursive standard" pitchFamily="2" charset="0"/>
                  </a:rPr>
                  <a:t> / content / un arbre.</a:t>
                </a:r>
              </a:p>
            </p:txBody>
          </p:sp>
          <p:sp>
            <p:nvSpPr>
              <p:cNvPr id="126" name="Ellipse 125"/>
              <p:cNvSpPr/>
              <p:nvPr/>
            </p:nvSpPr>
            <p:spPr>
              <a:xfrm>
                <a:off x="107504" y="82731"/>
                <a:ext cx="216024" cy="216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  <p:pic>
          <p:nvPicPr>
            <p:cNvPr id="120" name="Picture 5" descr="E:\BANQUE D'IMAGES\a-b\ARBRE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032" y="1049674"/>
              <a:ext cx="451867" cy="5833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1" name="Picture 6" descr="E:\BANQUE D'IMAGES\réglures A5 2 lignes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695721"/>
              <a:ext cx="4315941" cy="584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2" name="Picture 6" descr="E:\BANQUE D'IMAGES\réglures A5 2 lignes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2620342"/>
              <a:ext cx="4320479" cy="584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3" name="ZoneTexte 122"/>
            <p:cNvSpPr txBox="1"/>
            <p:nvPr/>
          </p:nvSpPr>
          <p:spPr>
            <a:xfrm>
              <a:off x="2567955" y="1770320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latin typeface="Cursive standard" pitchFamily="2" charset="0"/>
                </a:rPr>
                <a:t>Des </a:t>
              </a: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04875" y="764704"/>
              <a:ext cx="4320478" cy="2528027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50000"/>
                </a:lnSpc>
              </a:pPr>
              <a:r>
                <a: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Ecris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sous chaque image le mot à apprendre qui correspond.</a:t>
              </a:r>
            </a:p>
            <a:p>
              <a:pPr>
                <a:lnSpc>
                  <a:spcPct val="150000"/>
                </a:lnSpc>
              </a:pPr>
              <a:endParaRPr lang="fr-FR" sz="1400" dirty="0">
                <a:solidFill>
                  <a:schemeClr val="tx1"/>
                </a:solidFill>
                <a:latin typeface="Script cole" pitchFamily="2" charset="0"/>
              </a:endParaRPr>
            </a:p>
            <a:p>
              <a:pPr>
                <a:lnSpc>
                  <a:spcPct val="150000"/>
                </a:lnSpc>
              </a:pPr>
              <a:endParaRPr lang="fr-FR" sz="1400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b="1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r>
                <a: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Recopie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sans erreur:</a:t>
              </a:r>
              <a:r>
                <a:rPr lang="fr-FR" sz="1200" dirty="0">
                  <a:solidFill>
                    <a:schemeClr val="tx1"/>
                  </a:solidFill>
                  <a:latin typeface="+mj-lt"/>
                </a:rPr>
                <a:t> </a:t>
              </a: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</a:rPr>
                <a:t>C’est la rentrée des classes!</a:t>
              </a:r>
            </a:p>
          </p:txBody>
        </p:sp>
      </p:grpSp>
      <p:grpSp>
        <p:nvGrpSpPr>
          <p:cNvPr id="127" name="Groupe 126"/>
          <p:cNvGrpSpPr/>
          <p:nvPr/>
        </p:nvGrpSpPr>
        <p:grpSpPr>
          <a:xfrm>
            <a:off x="104875" y="3519420"/>
            <a:ext cx="4323108" cy="3256788"/>
            <a:chOff x="104875" y="35943"/>
            <a:chExt cx="4323108" cy="3256788"/>
          </a:xfrm>
        </p:grpSpPr>
        <p:pic>
          <p:nvPicPr>
            <p:cNvPr id="128" name="Picture 4" descr="E:\BANQUE D'IMAGES\d-g\enfants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6552" y="980415"/>
              <a:ext cx="848141" cy="8481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9" name="Groupe 128"/>
            <p:cNvGrpSpPr/>
            <p:nvPr/>
          </p:nvGrpSpPr>
          <p:grpSpPr>
            <a:xfrm>
              <a:off x="107504" y="35943"/>
              <a:ext cx="4320479" cy="728761"/>
              <a:chOff x="33346" y="35943"/>
              <a:chExt cx="4394637" cy="625541"/>
            </a:xfrm>
          </p:grpSpPr>
          <p:sp>
            <p:nvSpPr>
              <p:cNvPr id="135" name="Rectangle 134"/>
              <p:cNvSpPr/>
              <p:nvPr/>
            </p:nvSpPr>
            <p:spPr>
              <a:xfrm>
                <a:off x="33346" y="35943"/>
                <a:ext cx="4394637" cy="62554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lnSpc>
                    <a:spcPct val="150000"/>
                  </a:lnSpc>
                </a:pPr>
                <a:r>
                  <a:rPr lang="fr-FR" sz="1100" dirty="0">
                    <a:solidFill>
                      <a:schemeClr val="tx1"/>
                    </a:solidFill>
                    <a:latin typeface="Script cole" pitchFamily="2" charset="0"/>
                  </a:rPr>
                  <a:t>       MOTS A RETENIR</a:t>
                </a:r>
                <a:r>
                  <a:rPr lang="fr-FR" sz="1000" dirty="0">
                    <a:solidFill>
                      <a:schemeClr val="tx1"/>
                    </a:solidFill>
                    <a:latin typeface="Script cole" pitchFamily="2" charset="0"/>
                  </a:rPr>
                  <a:t>:   </a:t>
                </a:r>
                <a:r>
                  <a:rPr lang="fr-FR" sz="1400" dirty="0">
                    <a:solidFill>
                      <a:schemeClr val="tx1"/>
                    </a:solidFill>
                    <a:latin typeface="Cursive standard" pitchFamily="2" charset="0"/>
                  </a:rPr>
                  <a:t>la rentrée / l’enfant / c’est / </a:t>
                </a:r>
                <a:r>
                  <a:rPr lang="fr-FR" sz="1400" u="sng" dirty="0">
                    <a:solidFill>
                      <a:schemeClr val="tx1"/>
                    </a:solidFill>
                    <a:latin typeface="Cursive standard" pitchFamily="2" charset="0"/>
                  </a:rPr>
                  <a:t>puis</a:t>
                </a:r>
                <a:r>
                  <a:rPr lang="fr-FR" sz="1400" dirty="0">
                    <a:solidFill>
                      <a:schemeClr val="tx1"/>
                    </a:solidFill>
                    <a:latin typeface="Cursive standard" pitchFamily="2" charset="0"/>
                  </a:rPr>
                  <a:t> / </a:t>
                </a:r>
                <a:r>
                  <a:rPr lang="fr-FR" sz="1400" u="sng" dirty="0">
                    <a:solidFill>
                      <a:schemeClr val="tx1"/>
                    </a:solidFill>
                    <a:latin typeface="Cursive standard" pitchFamily="2" charset="0"/>
                  </a:rPr>
                  <a:t>mais</a:t>
                </a:r>
                <a:r>
                  <a:rPr lang="fr-FR" sz="1400" dirty="0">
                    <a:solidFill>
                      <a:schemeClr val="tx1"/>
                    </a:solidFill>
                    <a:latin typeface="Cursive standard" pitchFamily="2" charset="0"/>
                  </a:rPr>
                  <a:t> / content / un arbre.</a:t>
                </a:r>
              </a:p>
            </p:txBody>
          </p:sp>
          <p:sp>
            <p:nvSpPr>
              <p:cNvPr id="136" name="Ellipse 135"/>
              <p:cNvSpPr/>
              <p:nvPr/>
            </p:nvSpPr>
            <p:spPr>
              <a:xfrm>
                <a:off x="107504" y="82731"/>
                <a:ext cx="216024" cy="216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  <p:pic>
          <p:nvPicPr>
            <p:cNvPr id="130" name="Picture 5" descr="E:\BANQUE D'IMAGES\a-b\ARBRE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032" y="1049674"/>
              <a:ext cx="451867" cy="5833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1" name="Picture 6" descr="E:\BANQUE D'IMAGES\réglures A5 2 lignes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695721"/>
              <a:ext cx="4315941" cy="584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2" name="Picture 6" descr="E:\BANQUE D'IMAGES\réglures A5 2 lignes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2620342"/>
              <a:ext cx="4320479" cy="584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3" name="ZoneTexte 132"/>
            <p:cNvSpPr txBox="1"/>
            <p:nvPr/>
          </p:nvSpPr>
          <p:spPr>
            <a:xfrm>
              <a:off x="2567955" y="1770320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latin typeface="Cursive standard" pitchFamily="2" charset="0"/>
                </a:rPr>
                <a:t>Des 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104875" y="764704"/>
              <a:ext cx="4320478" cy="2528027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50000"/>
                </a:lnSpc>
              </a:pPr>
              <a:r>
                <a: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Ecris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sous chaque image le mot à apprendre qui correspond.</a:t>
              </a:r>
            </a:p>
            <a:p>
              <a:pPr>
                <a:lnSpc>
                  <a:spcPct val="150000"/>
                </a:lnSpc>
              </a:pPr>
              <a:endParaRPr lang="fr-FR" sz="1400" dirty="0">
                <a:solidFill>
                  <a:schemeClr val="tx1"/>
                </a:solidFill>
                <a:latin typeface="Script cole" pitchFamily="2" charset="0"/>
              </a:endParaRPr>
            </a:p>
            <a:p>
              <a:pPr>
                <a:lnSpc>
                  <a:spcPct val="150000"/>
                </a:lnSpc>
              </a:pPr>
              <a:endParaRPr lang="fr-FR" sz="1400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b="1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r>
                <a: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Recopie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sans erreur:</a:t>
              </a:r>
              <a:r>
                <a:rPr lang="fr-FR" sz="1200" dirty="0">
                  <a:solidFill>
                    <a:schemeClr val="tx1"/>
                  </a:solidFill>
                  <a:latin typeface="+mj-lt"/>
                </a:rPr>
                <a:t> </a:t>
              </a: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</a:rPr>
                <a:t>C’est la rentrée des classes!</a:t>
              </a:r>
            </a:p>
          </p:txBody>
        </p:sp>
      </p:grpSp>
      <p:grpSp>
        <p:nvGrpSpPr>
          <p:cNvPr id="137" name="Groupe 136"/>
          <p:cNvGrpSpPr/>
          <p:nvPr/>
        </p:nvGrpSpPr>
        <p:grpSpPr>
          <a:xfrm>
            <a:off x="4662693" y="3519420"/>
            <a:ext cx="4323108" cy="3256788"/>
            <a:chOff x="104875" y="35943"/>
            <a:chExt cx="4323108" cy="3256788"/>
          </a:xfrm>
        </p:grpSpPr>
        <p:pic>
          <p:nvPicPr>
            <p:cNvPr id="138" name="Picture 4" descr="E:\BANQUE D'IMAGES\d-g\enfants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6552" y="980415"/>
              <a:ext cx="848141" cy="8481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9" name="Groupe 138"/>
            <p:cNvGrpSpPr/>
            <p:nvPr/>
          </p:nvGrpSpPr>
          <p:grpSpPr>
            <a:xfrm>
              <a:off x="107504" y="35943"/>
              <a:ext cx="4320479" cy="728761"/>
              <a:chOff x="33346" y="35943"/>
              <a:chExt cx="4394637" cy="625541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33346" y="35943"/>
                <a:ext cx="4394637" cy="62554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lnSpc>
                    <a:spcPct val="150000"/>
                  </a:lnSpc>
                </a:pPr>
                <a:r>
                  <a:rPr lang="fr-FR" sz="1100" dirty="0">
                    <a:solidFill>
                      <a:schemeClr val="tx1"/>
                    </a:solidFill>
                    <a:latin typeface="Script cole" pitchFamily="2" charset="0"/>
                  </a:rPr>
                  <a:t>       MOTS A RETENIR</a:t>
                </a:r>
                <a:r>
                  <a:rPr lang="fr-FR" sz="1000" dirty="0">
                    <a:solidFill>
                      <a:schemeClr val="tx1"/>
                    </a:solidFill>
                    <a:latin typeface="Script cole" pitchFamily="2" charset="0"/>
                  </a:rPr>
                  <a:t>:   </a:t>
                </a:r>
                <a:r>
                  <a:rPr lang="fr-FR" sz="1400" dirty="0">
                    <a:solidFill>
                      <a:schemeClr val="tx1"/>
                    </a:solidFill>
                    <a:latin typeface="Cursive standard" pitchFamily="2" charset="0"/>
                  </a:rPr>
                  <a:t>la rentrée / l’enfant / c’est / </a:t>
                </a:r>
                <a:r>
                  <a:rPr lang="fr-FR" sz="1400" u="sng" dirty="0">
                    <a:solidFill>
                      <a:schemeClr val="tx1"/>
                    </a:solidFill>
                    <a:latin typeface="Cursive standard" pitchFamily="2" charset="0"/>
                  </a:rPr>
                  <a:t>puis</a:t>
                </a:r>
                <a:r>
                  <a:rPr lang="fr-FR" sz="1400" dirty="0">
                    <a:solidFill>
                      <a:schemeClr val="tx1"/>
                    </a:solidFill>
                    <a:latin typeface="Cursive standard" pitchFamily="2" charset="0"/>
                  </a:rPr>
                  <a:t> / </a:t>
                </a:r>
                <a:r>
                  <a:rPr lang="fr-FR" sz="1400" u="sng" dirty="0">
                    <a:solidFill>
                      <a:schemeClr val="tx1"/>
                    </a:solidFill>
                    <a:latin typeface="Cursive standard" pitchFamily="2" charset="0"/>
                  </a:rPr>
                  <a:t>mais</a:t>
                </a:r>
                <a:r>
                  <a:rPr lang="fr-FR" sz="1400" dirty="0">
                    <a:solidFill>
                      <a:schemeClr val="tx1"/>
                    </a:solidFill>
                    <a:latin typeface="Cursive standard" pitchFamily="2" charset="0"/>
                  </a:rPr>
                  <a:t> / content / un arbre.</a:t>
                </a:r>
              </a:p>
            </p:txBody>
          </p:sp>
          <p:sp>
            <p:nvSpPr>
              <p:cNvPr id="146" name="Ellipse 145"/>
              <p:cNvSpPr/>
              <p:nvPr/>
            </p:nvSpPr>
            <p:spPr>
              <a:xfrm>
                <a:off x="107504" y="82731"/>
                <a:ext cx="216024" cy="216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  <p:pic>
          <p:nvPicPr>
            <p:cNvPr id="140" name="Picture 5" descr="E:\BANQUE D'IMAGES\a-b\ARBRE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032" y="1049674"/>
              <a:ext cx="451867" cy="5833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1" name="Picture 6" descr="E:\BANQUE D'IMAGES\réglures A5 2 lignes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695721"/>
              <a:ext cx="4315941" cy="584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2" name="Picture 6" descr="E:\BANQUE D'IMAGES\réglures A5 2 lignes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2620342"/>
              <a:ext cx="4320479" cy="584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3" name="ZoneTexte 142"/>
            <p:cNvSpPr txBox="1"/>
            <p:nvPr/>
          </p:nvSpPr>
          <p:spPr>
            <a:xfrm>
              <a:off x="2567955" y="1770320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latin typeface="Cursive standard" pitchFamily="2" charset="0"/>
                </a:rPr>
                <a:t>Des </a:t>
              </a: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104875" y="764704"/>
              <a:ext cx="4320478" cy="2528027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50000"/>
                </a:lnSpc>
              </a:pPr>
              <a:r>
                <a: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Ecris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sous chaque image le mot à apprendre qui correspond.</a:t>
              </a:r>
            </a:p>
            <a:p>
              <a:pPr>
                <a:lnSpc>
                  <a:spcPct val="150000"/>
                </a:lnSpc>
              </a:pPr>
              <a:endParaRPr lang="fr-FR" sz="1400" dirty="0">
                <a:solidFill>
                  <a:schemeClr val="tx1"/>
                </a:solidFill>
                <a:latin typeface="Script cole" pitchFamily="2" charset="0"/>
              </a:endParaRPr>
            </a:p>
            <a:p>
              <a:pPr>
                <a:lnSpc>
                  <a:spcPct val="150000"/>
                </a:lnSpc>
              </a:pPr>
              <a:endParaRPr lang="fr-FR" sz="1400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b="1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r>
                <a: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Recopie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sans erreur:</a:t>
              </a:r>
              <a:r>
                <a:rPr lang="fr-FR" sz="1200" dirty="0">
                  <a:solidFill>
                    <a:schemeClr val="tx1"/>
                  </a:solidFill>
                  <a:latin typeface="+mj-lt"/>
                </a:rPr>
                <a:t> </a:t>
              </a: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</a:rPr>
                <a:t>C’est la rentrée des classes!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1452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4427983" y="3519420"/>
            <a:ext cx="288033" cy="7512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" name="Groupe 5"/>
          <p:cNvGrpSpPr/>
          <p:nvPr/>
        </p:nvGrpSpPr>
        <p:grpSpPr>
          <a:xfrm>
            <a:off x="109413" y="46230"/>
            <a:ext cx="4323108" cy="3256788"/>
            <a:chOff x="109413" y="46230"/>
            <a:chExt cx="4323108" cy="3256788"/>
          </a:xfrm>
        </p:grpSpPr>
        <p:sp>
          <p:nvSpPr>
            <p:cNvPr id="5" name="Rectangle 4"/>
            <p:cNvSpPr/>
            <p:nvPr/>
          </p:nvSpPr>
          <p:spPr>
            <a:xfrm>
              <a:off x="1967507" y="1075286"/>
              <a:ext cx="576064" cy="6480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4800" dirty="0">
                  <a:solidFill>
                    <a:schemeClr val="tx1"/>
                  </a:solidFill>
                  <a:latin typeface="Akbar" pitchFamily="2" charset="0"/>
                </a:rPr>
                <a:t>3</a:t>
              </a:r>
            </a:p>
          </p:txBody>
        </p:sp>
        <p:grpSp>
          <p:nvGrpSpPr>
            <p:cNvPr id="43" name="Groupe 42"/>
            <p:cNvGrpSpPr/>
            <p:nvPr/>
          </p:nvGrpSpPr>
          <p:grpSpPr>
            <a:xfrm>
              <a:off x="109413" y="46230"/>
              <a:ext cx="4323108" cy="3256788"/>
              <a:chOff x="104875" y="35943"/>
              <a:chExt cx="4323108" cy="3256788"/>
            </a:xfrm>
          </p:grpSpPr>
          <p:grpSp>
            <p:nvGrpSpPr>
              <p:cNvPr id="4" name="Groupe 3"/>
              <p:cNvGrpSpPr/>
              <p:nvPr/>
            </p:nvGrpSpPr>
            <p:grpSpPr>
              <a:xfrm>
                <a:off x="107504" y="35943"/>
                <a:ext cx="4320479" cy="728761"/>
                <a:chOff x="33346" y="35943"/>
                <a:chExt cx="4394637" cy="625541"/>
              </a:xfrm>
            </p:grpSpPr>
            <p:sp>
              <p:nvSpPr>
                <p:cNvPr id="2" name="Rectangle 1"/>
                <p:cNvSpPr/>
                <p:nvPr/>
              </p:nvSpPr>
              <p:spPr>
                <a:xfrm>
                  <a:off x="33346" y="35943"/>
                  <a:ext cx="4394637" cy="62554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>
                    <a:lnSpc>
                      <a:spcPct val="150000"/>
                    </a:lnSpc>
                  </a:pPr>
                  <a:r>
                    <a:rPr lang="fr-FR" sz="1100" dirty="0">
                      <a:solidFill>
                        <a:schemeClr val="tx1"/>
                      </a:solidFill>
                      <a:latin typeface="Script cole" pitchFamily="2" charset="0"/>
                    </a:rPr>
                    <a:t>       MOTS A RETENIR</a:t>
                  </a:r>
                  <a:r>
                    <a:rPr lang="fr-FR" sz="1000" dirty="0">
                      <a:solidFill>
                        <a:schemeClr val="tx1"/>
                      </a:solidFill>
                      <a:latin typeface="Script cole" pitchFamily="2" charset="0"/>
                    </a:rPr>
                    <a:t>:   </a:t>
                  </a:r>
                  <a:r>
                    <a:rPr lang="fr-FR" sz="1400" dirty="0">
                      <a:solidFill>
                        <a:schemeClr val="tx1"/>
                      </a:solidFill>
                      <a:latin typeface="Cursive standard" pitchFamily="2" charset="0"/>
                    </a:rPr>
                    <a:t>il court / le loup / trois / devant / tout / la maîtresse / l’école</a:t>
                  </a:r>
                  <a:endParaRPr lang="fr-FR" sz="1400" u="sng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3" name="Ellipse 2"/>
                <p:cNvSpPr/>
                <p:nvPr/>
              </p:nvSpPr>
              <p:spPr>
                <a:xfrm>
                  <a:off x="107504" y="82731"/>
                  <a:ext cx="216024" cy="216024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800" dirty="0">
                      <a:solidFill>
                        <a:schemeClr val="bg1"/>
                      </a:solidFill>
                    </a:rPr>
                    <a:t>2</a:t>
                  </a:r>
                </a:p>
              </p:txBody>
            </p:sp>
          </p:grpSp>
          <p:pic>
            <p:nvPicPr>
              <p:cNvPr id="1030" name="Picture 6" descr="E:\BANQUE D'IMAGES\réglures A5 2 lignes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504" y="1695721"/>
                <a:ext cx="4315941" cy="5841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4" name="Picture 6" descr="E:\BANQUE D'IMAGES\réglures A5 2 lignes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504" y="2620342"/>
                <a:ext cx="4320479" cy="5847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2" name="Rectangle 41"/>
              <p:cNvSpPr/>
              <p:nvPr/>
            </p:nvSpPr>
            <p:spPr>
              <a:xfrm>
                <a:off x="104875" y="764704"/>
                <a:ext cx="4320478" cy="252802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lnSpc>
                    <a:spcPct val="150000"/>
                  </a:lnSpc>
                </a:pPr>
                <a:r>
                  <a:rPr lang="fr-FR" sz="1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Ecris</a:t>
                </a:r>
                <a:r>
                  <a:rPr lang="fr-FR" sz="12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sous chaque image le mot à apprendre qui correspond.</a:t>
                </a:r>
                <a:endParaRPr lang="fr-FR" sz="4000" dirty="0">
                  <a:solidFill>
                    <a:schemeClr val="tx1"/>
                  </a:solidFill>
                  <a:latin typeface="Akbar" pitchFamily="2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400" dirty="0">
                  <a:solidFill>
                    <a:schemeClr val="tx1"/>
                  </a:solidFill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endParaRPr lang="fr-FR" sz="800" dirty="0">
                  <a:solidFill>
                    <a:schemeClr val="tx1"/>
                  </a:solidFill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endParaRPr lang="fr-FR" sz="800" dirty="0">
                  <a:solidFill>
                    <a:schemeClr val="tx1"/>
                  </a:solidFill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endParaRPr lang="fr-FR" sz="800" b="1" dirty="0">
                  <a:solidFill>
                    <a:schemeClr val="tx1"/>
                  </a:solidFill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fr-FR" sz="1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Recopie</a:t>
                </a:r>
                <a:r>
                  <a:rPr lang="fr-FR" sz="12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sans erreur:</a:t>
                </a:r>
                <a:r>
                  <a:rPr lang="fr-FR" sz="1200" dirty="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fr-FR" sz="1600" dirty="0">
                    <a:solidFill>
                      <a:schemeClr val="tx1"/>
                    </a:solidFill>
                    <a:latin typeface="Cursive standard" pitchFamily="2" charset="0"/>
                  </a:rPr>
                  <a:t>La maîtresse court devant moi.</a:t>
                </a:r>
              </a:p>
            </p:txBody>
          </p:sp>
        </p:grpSp>
        <p:pic>
          <p:nvPicPr>
            <p:cNvPr id="2050" name="Picture 2" descr="E:\BANQUE D'IMAGES\h-o\LOUP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802" y="1075286"/>
              <a:ext cx="658420" cy="5577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1" name="Picture 3" descr="E:\BANQUE D'IMAGES\c\courir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9872" y="1089559"/>
              <a:ext cx="581791" cy="5817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0" name="Groupe 139"/>
          <p:cNvGrpSpPr/>
          <p:nvPr/>
        </p:nvGrpSpPr>
        <p:grpSpPr>
          <a:xfrm>
            <a:off x="4716016" y="46230"/>
            <a:ext cx="4323108" cy="3256788"/>
            <a:chOff x="109413" y="46230"/>
            <a:chExt cx="4323108" cy="3256788"/>
          </a:xfrm>
        </p:grpSpPr>
        <p:sp>
          <p:nvSpPr>
            <p:cNvPr id="141" name="Rectangle 140"/>
            <p:cNvSpPr/>
            <p:nvPr/>
          </p:nvSpPr>
          <p:spPr>
            <a:xfrm>
              <a:off x="1967507" y="1075286"/>
              <a:ext cx="576064" cy="6480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4800" dirty="0">
                  <a:solidFill>
                    <a:schemeClr val="tx1"/>
                  </a:solidFill>
                  <a:latin typeface="Akbar" pitchFamily="2" charset="0"/>
                </a:rPr>
                <a:t>3</a:t>
              </a:r>
            </a:p>
          </p:txBody>
        </p:sp>
        <p:grpSp>
          <p:nvGrpSpPr>
            <p:cNvPr id="142" name="Groupe 141"/>
            <p:cNvGrpSpPr/>
            <p:nvPr/>
          </p:nvGrpSpPr>
          <p:grpSpPr>
            <a:xfrm>
              <a:off x="109413" y="46230"/>
              <a:ext cx="4323108" cy="3256788"/>
              <a:chOff x="104875" y="35943"/>
              <a:chExt cx="4323108" cy="3256788"/>
            </a:xfrm>
          </p:grpSpPr>
          <p:grpSp>
            <p:nvGrpSpPr>
              <p:cNvPr id="145" name="Groupe 144"/>
              <p:cNvGrpSpPr/>
              <p:nvPr/>
            </p:nvGrpSpPr>
            <p:grpSpPr>
              <a:xfrm>
                <a:off x="107504" y="35943"/>
                <a:ext cx="4320479" cy="728761"/>
                <a:chOff x="33346" y="35943"/>
                <a:chExt cx="4394637" cy="625541"/>
              </a:xfrm>
            </p:grpSpPr>
            <p:sp>
              <p:nvSpPr>
                <p:cNvPr id="149" name="Rectangle 148"/>
                <p:cNvSpPr/>
                <p:nvPr/>
              </p:nvSpPr>
              <p:spPr>
                <a:xfrm>
                  <a:off x="33346" y="35943"/>
                  <a:ext cx="4394637" cy="62554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>
                    <a:lnSpc>
                      <a:spcPct val="150000"/>
                    </a:lnSpc>
                  </a:pPr>
                  <a:r>
                    <a:rPr lang="fr-FR" sz="1100" dirty="0">
                      <a:solidFill>
                        <a:schemeClr val="tx1"/>
                      </a:solidFill>
                      <a:latin typeface="Script cole" pitchFamily="2" charset="0"/>
                    </a:rPr>
                    <a:t>       MOTS A RETENIR</a:t>
                  </a:r>
                  <a:r>
                    <a:rPr lang="fr-FR" sz="1000" dirty="0">
                      <a:solidFill>
                        <a:schemeClr val="tx1"/>
                      </a:solidFill>
                      <a:latin typeface="Script cole" pitchFamily="2" charset="0"/>
                    </a:rPr>
                    <a:t>:   </a:t>
                  </a:r>
                  <a:r>
                    <a:rPr lang="fr-FR" sz="1400" dirty="0">
                      <a:solidFill>
                        <a:schemeClr val="tx1"/>
                      </a:solidFill>
                      <a:latin typeface="Cursive standard" pitchFamily="2" charset="0"/>
                    </a:rPr>
                    <a:t>il court / le loup / trois / devant / tout / la maîtresse / l’école</a:t>
                  </a:r>
                  <a:endParaRPr lang="fr-FR" sz="1400" u="sng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150" name="Ellipse 149"/>
                <p:cNvSpPr/>
                <p:nvPr/>
              </p:nvSpPr>
              <p:spPr>
                <a:xfrm>
                  <a:off x="107504" y="82731"/>
                  <a:ext cx="216024" cy="216024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800" dirty="0">
                      <a:solidFill>
                        <a:schemeClr val="bg1"/>
                      </a:solidFill>
                    </a:rPr>
                    <a:t>2</a:t>
                  </a:r>
                </a:p>
              </p:txBody>
            </p:sp>
          </p:grpSp>
          <p:pic>
            <p:nvPicPr>
              <p:cNvPr id="146" name="Picture 6" descr="E:\BANQUE D'IMAGES\réglures A5 2 lignes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504" y="1695721"/>
                <a:ext cx="4315941" cy="5841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7" name="Picture 6" descr="E:\BANQUE D'IMAGES\réglures A5 2 lignes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504" y="2620342"/>
                <a:ext cx="4320479" cy="5847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48" name="Rectangle 147"/>
              <p:cNvSpPr/>
              <p:nvPr/>
            </p:nvSpPr>
            <p:spPr>
              <a:xfrm>
                <a:off x="104875" y="764704"/>
                <a:ext cx="4320478" cy="252802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lnSpc>
                    <a:spcPct val="150000"/>
                  </a:lnSpc>
                </a:pPr>
                <a:r>
                  <a:rPr lang="fr-FR" sz="1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Ecris</a:t>
                </a:r>
                <a:r>
                  <a:rPr lang="fr-FR" sz="12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sous chaque image le mot à apprendre qui correspond.</a:t>
                </a:r>
                <a:endParaRPr lang="fr-FR" sz="4000" dirty="0">
                  <a:solidFill>
                    <a:schemeClr val="tx1"/>
                  </a:solidFill>
                  <a:latin typeface="Akbar" pitchFamily="2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400" dirty="0">
                  <a:solidFill>
                    <a:schemeClr val="tx1"/>
                  </a:solidFill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endParaRPr lang="fr-FR" sz="800" dirty="0">
                  <a:solidFill>
                    <a:schemeClr val="tx1"/>
                  </a:solidFill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endParaRPr lang="fr-FR" sz="800" dirty="0">
                  <a:solidFill>
                    <a:schemeClr val="tx1"/>
                  </a:solidFill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endParaRPr lang="fr-FR" sz="800" b="1" dirty="0">
                  <a:solidFill>
                    <a:schemeClr val="tx1"/>
                  </a:solidFill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fr-FR" sz="1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Recopie</a:t>
                </a:r>
                <a:r>
                  <a:rPr lang="fr-FR" sz="12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sans erreur:</a:t>
                </a:r>
                <a:r>
                  <a:rPr lang="fr-FR" sz="1200" dirty="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fr-FR" sz="1600" dirty="0">
                    <a:solidFill>
                      <a:schemeClr val="tx1"/>
                    </a:solidFill>
                    <a:latin typeface="Cursive standard" pitchFamily="2" charset="0"/>
                  </a:rPr>
                  <a:t>La maîtresse court devant moi.</a:t>
                </a:r>
              </a:p>
            </p:txBody>
          </p:sp>
        </p:grpSp>
        <p:pic>
          <p:nvPicPr>
            <p:cNvPr id="143" name="Picture 2" descr="E:\BANQUE D'IMAGES\h-o\LOUP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802" y="1075286"/>
              <a:ext cx="658420" cy="5577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4" name="Picture 3" descr="E:\BANQUE D'IMAGES\c\courir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9872" y="1089559"/>
              <a:ext cx="581791" cy="5817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1" name="Groupe 150"/>
          <p:cNvGrpSpPr/>
          <p:nvPr/>
        </p:nvGrpSpPr>
        <p:grpSpPr>
          <a:xfrm>
            <a:off x="93985" y="3496333"/>
            <a:ext cx="4323108" cy="3256788"/>
            <a:chOff x="109413" y="46230"/>
            <a:chExt cx="4323108" cy="3256788"/>
          </a:xfrm>
        </p:grpSpPr>
        <p:sp>
          <p:nvSpPr>
            <p:cNvPr id="152" name="Rectangle 151"/>
            <p:cNvSpPr/>
            <p:nvPr/>
          </p:nvSpPr>
          <p:spPr>
            <a:xfrm>
              <a:off x="1967507" y="1075286"/>
              <a:ext cx="576064" cy="6480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4800" dirty="0">
                  <a:solidFill>
                    <a:schemeClr val="tx1"/>
                  </a:solidFill>
                  <a:latin typeface="Akbar" pitchFamily="2" charset="0"/>
                </a:rPr>
                <a:t>3</a:t>
              </a:r>
            </a:p>
          </p:txBody>
        </p:sp>
        <p:grpSp>
          <p:nvGrpSpPr>
            <p:cNvPr id="153" name="Groupe 152"/>
            <p:cNvGrpSpPr/>
            <p:nvPr/>
          </p:nvGrpSpPr>
          <p:grpSpPr>
            <a:xfrm>
              <a:off x="109413" y="46230"/>
              <a:ext cx="4323108" cy="3256788"/>
              <a:chOff x="104875" y="35943"/>
              <a:chExt cx="4323108" cy="3256788"/>
            </a:xfrm>
          </p:grpSpPr>
          <p:grpSp>
            <p:nvGrpSpPr>
              <p:cNvPr id="156" name="Groupe 155"/>
              <p:cNvGrpSpPr/>
              <p:nvPr/>
            </p:nvGrpSpPr>
            <p:grpSpPr>
              <a:xfrm>
                <a:off x="107504" y="35943"/>
                <a:ext cx="4320479" cy="728761"/>
                <a:chOff x="33346" y="35943"/>
                <a:chExt cx="4394637" cy="625541"/>
              </a:xfrm>
            </p:grpSpPr>
            <p:sp>
              <p:nvSpPr>
                <p:cNvPr id="160" name="Rectangle 159"/>
                <p:cNvSpPr/>
                <p:nvPr/>
              </p:nvSpPr>
              <p:spPr>
                <a:xfrm>
                  <a:off x="33346" y="35943"/>
                  <a:ext cx="4394637" cy="62554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>
                    <a:lnSpc>
                      <a:spcPct val="150000"/>
                    </a:lnSpc>
                  </a:pPr>
                  <a:r>
                    <a:rPr lang="fr-FR" sz="1100" dirty="0">
                      <a:solidFill>
                        <a:schemeClr val="tx1"/>
                      </a:solidFill>
                      <a:latin typeface="Script cole" pitchFamily="2" charset="0"/>
                    </a:rPr>
                    <a:t>       MOTS A RETENIR</a:t>
                  </a:r>
                  <a:r>
                    <a:rPr lang="fr-FR" sz="1000" dirty="0">
                      <a:solidFill>
                        <a:schemeClr val="tx1"/>
                      </a:solidFill>
                      <a:latin typeface="Script cole" pitchFamily="2" charset="0"/>
                    </a:rPr>
                    <a:t>:   </a:t>
                  </a:r>
                  <a:r>
                    <a:rPr lang="fr-FR" sz="1400" dirty="0">
                      <a:solidFill>
                        <a:schemeClr val="tx1"/>
                      </a:solidFill>
                      <a:latin typeface="Cursive standard" pitchFamily="2" charset="0"/>
                    </a:rPr>
                    <a:t>il court / le loup / trois / devant / tout / la maîtresse / l’école</a:t>
                  </a:r>
                  <a:endParaRPr lang="fr-FR" sz="1400" u="sng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161" name="Ellipse 160"/>
                <p:cNvSpPr/>
                <p:nvPr/>
              </p:nvSpPr>
              <p:spPr>
                <a:xfrm>
                  <a:off x="107504" y="82731"/>
                  <a:ext cx="216024" cy="216024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800" dirty="0">
                      <a:solidFill>
                        <a:schemeClr val="bg1"/>
                      </a:solidFill>
                    </a:rPr>
                    <a:t>2</a:t>
                  </a:r>
                </a:p>
              </p:txBody>
            </p:sp>
          </p:grpSp>
          <p:pic>
            <p:nvPicPr>
              <p:cNvPr id="157" name="Picture 6" descr="E:\BANQUE D'IMAGES\réglures A5 2 lignes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504" y="1695721"/>
                <a:ext cx="4315941" cy="5841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8" name="Picture 6" descr="E:\BANQUE D'IMAGES\réglures A5 2 lignes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504" y="2620342"/>
                <a:ext cx="4320479" cy="5847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9" name="Rectangle 158"/>
              <p:cNvSpPr/>
              <p:nvPr/>
            </p:nvSpPr>
            <p:spPr>
              <a:xfrm>
                <a:off x="104875" y="764704"/>
                <a:ext cx="4320478" cy="252802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lnSpc>
                    <a:spcPct val="150000"/>
                  </a:lnSpc>
                </a:pPr>
                <a:r>
                  <a:rPr lang="fr-FR" sz="1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Ecris</a:t>
                </a:r>
                <a:r>
                  <a:rPr lang="fr-FR" sz="12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sous chaque image le mot à apprendre qui correspond.</a:t>
                </a:r>
                <a:endParaRPr lang="fr-FR" sz="4000" dirty="0">
                  <a:solidFill>
                    <a:schemeClr val="tx1"/>
                  </a:solidFill>
                  <a:latin typeface="Akbar" pitchFamily="2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400" dirty="0">
                  <a:solidFill>
                    <a:schemeClr val="tx1"/>
                  </a:solidFill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endParaRPr lang="fr-FR" sz="800" dirty="0">
                  <a:solidFill>
                    <a:schemeClr val="tx1"/>
                  </a:solidFill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endParaRPr lang="fr-FR" sz="800" dirty="0">
                  <a:solidFill>
                    <a:schemeClr val="tx1"/>
                  </a:solidFill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endParaRPr lang="fr-FR" sz="800" b="1" dirty="0">
                  <a:solidFill>
                    <a:schemeClr val="tx1"/>
                  </a:solidFill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fr-FR" sz="1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Recopie</a:t>
                </a:r>
                <a:r>
                  <a:rPr lang="fr-FR" sz="12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sans erreur:</a:t>
                </a:r>
                <a:r>
                  <a:rPr lang="fr-FR" sz="1200" dirty="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fr-FR" sz="1600" dirty="0">
                    <a:solidFill>
                      <a:schemeClr val="tx1"/>
                    </a:solidFill>
                    <a:latin typeface="Cursive standard" pitchFamily="2" charset="0"/>
                  </a:rPr>
                  <a:t>La maîtresse court devant moi.</a:t>
                </a:r>
              </a:p>
            </p:txBody>
          </p:sp>
        </p:grpSp>
        <p:pic>
          <p:nvPicPr>
            <p:cNvPr id="154" name="Picture 2" descr="E:\BANQUE D'IMAGES\h-o\LOUP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802" y="1075286"/>
              <a:ext cx="658420" cy="5577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5" name="Picture 3" descr="E:\BANQUE D'IMAGES\c\courir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9872" y="1089559"/>
              <a:ext cx="581791" cy="5817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2" name="Groupe 161"/>
          <p:cNvGrpSpPr/>
          <p:nvPr/>
        </p:nvGrpSpPr>
        <p:grpSpPr>
          <a:xfrm>
            <a:off x="4700588" y="3496333"/>
            <a:ext cx="4323108" cy="3256788"/>
            <a:chOff x="109413" y="46230"/>
            <a:chExt cx="4323108" cy="3256788"/>
          </a:xfrm>
        </p:grpSpPr>
        <p:sp>
          <p:nvSpPr>
            <p:cNvPr id="163" name="Rectangle 162"/>
            <p:cNvSpPr/>
            <p:nvPr/>
          </p:nvSpPr>
          <p:spPr>
            <a:xfrm>
              <a:off x="1967507" y="1075286"/>
              <a:ext cx="576064" cy="6480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4800" dirty="0">
                  <a:solidFill>
                    <a:schemeClr val="tx1"/>
                  </a:solidFill>
                  <a:latin typeface="Akbar" pitchFamily="2" charset="0"/>
                </a:rPr>
                <a:t>3</a:t>
              </a:r>
            </a:p>
          </p:txBody>
        </p:sp>
        <p:grpSp>
          <p:nvGrpSpPr>
            <p:cNvPr id="164" name="Groupe 163"/>
            <p:cNvGrpSpPr/>
            <p:nvPr/>
          </p:nvGrpSpPr>
          <p:grpSpPr>
            <a:xfrm>
              <a:off x="109413" y="46230"/>
              <a:ext cx="4323108" cy="3256788"/>
              <a:chOff x="104875" y="35943"/>
              <a:chExt cx="4323108" cy="3256788"/>
            </a:xfrm>
          </p:grpSpPr>
          <p:grpSp>
            <p:nvGrpSpPr>
              <p:cNvPr id="167" name="Groupe 166"/>
              <p:cNvGrpSpPr/>
              <p:nvPr/>
            </p:nvGrpSpPr>
            <p:grpSpPr>
              <a:xfrm>
                <a:off x="107504" y="35943"/>
                <a:ext cx="4320479" cy="728761"/>
                <a:chOff x="33346" y="35943"/>
                <a:chExt cx="4394637" cy="625541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>
                  <a:off x="33346" y="35943"/>
                  <a:ext cx="4394637" cy="62554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>
                    <a:lnSpc>
                      <a:spcPct val="150000"/>
                    </a:lnSpc>
                  </a:pPr>
                  <a:r>
                    <a:rPr lang="fr-FR" sz="1100" dirty="0">
                      <a:solidFill>
                        <a:schemeClr val="tx1"/>
                      </a:solidFill>
                      <a:latin typeface="Script cole" pitchFamily="2" charset="0"/>
                    </a:rPr>
                    <a:t>       MOTS A RETENIR</a:t>
                  </a:r>
                  <a:r>
                    <a:rPr lang="fr-FR" sz="1000" dirty="0">
                      <a:solidFill>
                        <a:schemeClr val="tx1"/>
                      </a:solidFill>
                      <a:latin typeface="Script cole" pitchFamily="2" charset="0"/>
                    </a:rPr>
                    <a:t>:   </a:t>
                  </a:r>
                  <a:r>
                    <a:rPr lang="fr-FR" sz="1400" dirty="0">
                      <a:solidFill>
                        <a:schemeClr val="tx1"/>
                      </a:solidFill>
                      <a:latin typeface="Cursive standard" pitchFamily="2" charset="0"/>
                    </a:rPr>
                    <a:t>il court / le loup / trois / devant / tout / la maîtresse / l’école</a:t>
                  </a:r>
                  <a:endParaRPr lang="fr-FR" sz="1400" u="sng" dirty="0">
                    <a:solidFill>
                      <a:schemeClr val="tx1"/>
                    </a:solidFill>
                    <a:latin typeface="Cursive standard" pitchFamily="2" charset="0"/>
                  </a:endParaRPr>
                </a:p>
              </p:txBody>
            </p:sp>
            <p:sp>
              <p:nvSpPr>
                <p:cNvPr id="172" name="Ellipse 171"/>
                <p:cNvSpPr/>
                <p:nvPr/>
              </p:nvSpPr>
              <p:spPr>
                <a:xfrm>
                  <a:off x="107504" y="82731"/>
                  <a:ext cx="216024" cy="216024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800" dirty="0">
                      <a:solidFill>
                        <a:schemeClr val="bg1"/>
                      </a:solidFill>
                    </a:rPr>
                    <a:t>2</a:t>
                  </a:r>
                </a:p>
              </p:txBody>
            </p:sp>
          </p:grpSp>
          <p:pic>
            <p:nvPicPr>
              <p:cNvPr id="168" name="Picture 6" descr="E:\BANQUE D'IMAGES\réglures A5 2 lignes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504" y="1695721"/>
                <a:ext cx="4315941" cy="5841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9" name="Picture 6" descr="E:\BANQUE D'IMAGES\réglures A5 2 lignes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504" y="2620342"/>
                <a:ext cx="4320479" cy="5847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0" name="Rectangle 169"/>
              <p:cNvSpPr/>
              <p:nvPr/>
            </p:nvSpPr>
            <p:spPr>
              <a:xfrm>
                <a:off x="104875" y="764704"/>
                <a:ext cx="4320478" cy="2528027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lnSpc>
                    <a:spcPct val="150000"/>
                  </a:lnSpc>
                </a:pPr>
                <a:r>
                  <a:rPr lang="fr-FR" sz="1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Ecris</a:t>
                </a:r>
                <a:r>
                  <a:rPr lang="fr-FR" sz="12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sous chaque image le mot à apprendre qui correspond.</a:t>
                </a:r>
                <a:endParaRPr lang="fr-FR" sz="4000" dirty="0">
                  <a:solidFill>
                    <a:schemeClr val="tx1"/>
                  </a:solidFill>
                  <a:latin typeface="Akbar" pitchFamily="2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400" dirty="0">
                  <a:solidFill>
                    <a:schemeClr val="tx1"/>
                  </a:solidFill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endParaRPr lang="fr-FR" sz="800" dirty="0">
                  <a:solidFill>
                    <a:schemeClr val="tx1"/>
                  </a:solidFill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endParaRPr lang="fr-FR" sz="800" dirty="0">
                  <a:solidFill>
                    <a:schemeClr val="tx1"/>
                  </a:solidFill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endParaRPr lang="fr-FR" sz="800" b="1" dirty="0">
                  <a:solidFill>
                    <a:schemeClr val="tx1"/>
                  </a:solidFill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fr-FR" sz="1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Recopie</a:t>
                </a:r>
                <a:r>
                  <a:rPr lang="fr-FR" sz="12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sans erreur:</a:t>
                </a:r>
                <a:r>
                  <a:rPr lang="fr-FR" sz="1200" dirty="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fr-FR" sz="1600" dirty="0">
                    <a:solidFill>
                      <a:schemeClr val="tx1"/>
                    </a:solidFill>
                    <a:latin typeface="Cursive standard" pitchFamily="2" charset="0"/>
                  </a:rPr>
                  <a:t>La maîtresse court devant moi.</a:t>
                </a:r>
              </a:p>
            </p:txBody>
          </p:sp>
        </p:grpSp>
        <p:pic>
          <p:nvPicPr>
            <p:cNvPr id="165" name="Picture 2" descr="E:\BANQUE D'IMAGES\h-o\LOUP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802" y="1075286"/>
              <a:ext cx="658420" cy="5577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6" name="Picture 3" descr="E:\BANQUE D'IMAGES\c\courir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9872" y="1089559"/>
              <a:ext cx="581791" cy="5817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82035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4427983" y="3519420"/>
            <a:ext cx="288033" cy="7512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1" name="Picture 2" descr="E:\BANQUE D'IMAGES\c\CERIS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963" y="1102111"/>
            <a:ext cx="660635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3" descr="E:\BANQUE D'IMAGES\d-g\FRAIS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34817"/>
            <a:ext cx="558807" cy="593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3" name="Groupe 42"/>
          <p:cNvGrpSpPr/>
          <p:nvPr/>
        </p:nvGrpSpPr>
        <p:grpSpPr>
          <a:xfrm>
            <a:off x="96104" y="77651"/>
            <a:ext cx="4320479" cy="5903050"/>
            <a:chOff x="107504" y="35943"/>
            <a:chExt cx="4320479" cy="5903050"/>
          </a:xfrm>
        </p:grpSpPr>
        <p:grpSp>
          <p:nvGrpSpPr>
            <p:cNvPr id="4" name="Groupe 3"/>
            <p:cNvGrpSpPr/>
            <p:nvPr/>
          </p:nvGrpSpPr>
          <p:grpSpPr>
            <a:xfrm>
              <a:off x="107504" y="35943"/>
              <a:ext cx="4320479" cy="728761"/>
              <a:chOff x="33346" y="35943"/>
              <a:chExt cx="4394637" cy="625541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33346" y="35943"/>
                <a:ext cx="4394637" cy="62554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lnSpc>
                    <a:spcPct val="150000"/>
                  </a:lnSpc>
                </a:pPr>
                <a:r>
                  <a:rPr lang="fr-FR" sz="1100" dirty="0">
                    <a:solidFill>
                      <a:schemeClr val="tx1"/>
                    </a:solidFill>
                    <a:latin typeface="Script cole" pitchFamily="2" charset="0"/>
                  </a:rPr>
                  <a:t>       MOTS A RETENIR</a:t>
                </a:r>
                <a:r>
                  <a:rPr lang="fr-FR" sz="1000" dirty="0">
                    <a:solidFill>
                      <a:schemeClr val="tx1"/>
                    </a:solidFill>
                    <a:latin typeface="Script cole" pitchFamily="2" charset="0"/>
                  </a:rPr>
                  <a:t>:   </a:t>
                </a:r>
                <a:r>
                  <a:rPr lang="fr-FR" sz="1400" dirty="0">
                    <a:solidFill>
                      <a:schemeClr val="tx1"/>
                    </a:solidFill>
                    <a:latin typeface="Cursive standard" pitchFamily="2" charset="0"/>
                  </a:rPr>
                  <a:t>assez / sur / dessus / un dessert / une cerise / une fraise / poser.</a:t>
                </a:r>
              </a:p>
            </p:txBody>
          </p:sp>
          <p:sp>
            <p:nvSpPr>
              <p:cNvPr id="3" name="Ellipse 2"/>
              <p:cNvSpPr/>
              <p:nvPr/>
            </p:nvSpPr>
            <p:spPr>
              <a:xfrm>
                <a:off x="107504" y="82731"/>
                <a:ext cx="216024" cy="216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bg1"/>
                    </a:solidFill>
                  </a:rPr>
                  <a:t>3</a:t>
                </a:r>
              </a:p>
            </p:txBody>
          </p:sp>
        </p:grpSp>
        <p:pic>
          <p:nvPicPr>
            <p:cNvPr id="1030" name="Picture 6" descr="E:\BANQUE D'IMAGES\réglures A5 2 lignes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695107"/>
              <a:ext cx="4320479" cy="584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Rectangle 41"/>
            <p:cNvSpPr/>
            <p:nvPr/>
          </p:nvSpPr>
          <p:spPr>
            <a:xfrm>
              <a:off x="107505" y="764704"/>
              <a:ext cx="4320478" cy="5174289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50000"/>
                </a:lnSpc>
              </a:pPr>
              <a:r>
                <a: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Ecris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sous chaque image le mot à apprendre qui correspond.</a:t>
              </a:r>
              <a:endParaRPr lang="fr-FR" sz="1400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b="1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b="1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b="1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endParaRPr lang="fr-FR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Colorie 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les mots de la dictée dans la grille.</a:t>
              </a:r>
              <a:endParaRPr lang="fr-FR" sz="1600" dirty="0">
                <a:solidFill>
                  <a:schemeClr val="tx1"/>
                </a:solidFill>
                <a:latin typeface="Cursive standard" pitchFamily="2" charset="0"/>
              </a:endParaRPr>
            </a:p>
          </p:txBody>
        </p:sp>
      </p:grpSp>
      <p:sp>
        <p:nvSpPr>
          <p:cNvPr id="63" name="Rectangle 62"/>
          <p:cNvSpPr/>
          <p:nvPr/>
        </p:nvSpPr>
        <p:spPr>
          <a:xfrm>
            <a:off x="4456557" y="1632993"/>
            <a:ext cx="232447" cy="1659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74" name="Picture 2" descr="E:\BANQUE D'IMAGES\d-g\GATEAU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154843"/>
            <a:ext cx="770047" cy="51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918512"/>
              </p:ext>
            </p:extLst>
          </p:nvPr>
        </p:nvGraphicFramePr>
        <p:xfrm>
          <a:off x="184945" y="2807631"/>
          <a:ext cx="4171030" cy="2997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7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7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7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71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71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71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71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4704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04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704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704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704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704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704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704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48" name="Groupe 47"/>
          <p:cNvGrpSpPr/>
          <p:nvPr/>
        </p:nvGrpSpPr>
        <p:grpSpPr>
          <a:xfrm>
            <a:off x="4667323" y="77651"/>
            <a:ext cx="4342153" cy="5903050"/>
            <a:chOff x="107504" y="35943"/>
            <a:chExt cx="4342153" cy="5903050"/>
          </a:xfrm>
        </p:grpSpPr>
        <p:grpSp>
          <p:nvGrpSpPr>
            <p:cNvPr id="49" name="Groupe 48"/>
            <p:cNvGrpSpPr/>
            <p:nvPr/>
          </p:nvGrpSpPr>
          <p:grpSpPr>
            <a:xfrm>
              <a:off x="107504" y="35943"/>
              <a:ext cx="4320479" cy="728761"/>
              <a:chOff x="33346" y="35943"/>
              <a:chExt cx="4394637" cy="625541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33346" y="35943"/>
                <a:ext cx="4394637" cy="62554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lnSpc>
                    <a:spcPct val="150000"/>
                  </a:lnSpc>
                </a:pPr>
                <a:r>
                  <a:rPr lang="fr-FR" sz="1100" dirty="0">
                    <a:solidFill>
                      <a:schemeClr val="tx1"/>
                    </a:solidFill>
                    <a:latin typeface="Script cole" pitchFamily="2" charset="0"/>
                  </a:rPr>
                  <a:t>       MOTS A RETENIR</a:t>
                </a:r>
                <a:r>
                  <a:rPr lang="fr-FR" sz="1000" dirty="0">
                    <a:solidFill>
                      <a:schemeClr val="tx1"/>
                    </a:solidFill>
                    <a:latin typeface="Script cole" pitchFamily="2" charset="0"/>
                  </a:rPr>
                  <a:t>:   </a:t>
                </a:r>
                <a:r>
                  <a:rPr lang="fr-FR" sz="1400" dirty="0">
                    <a:solidFill>
                      <a:schemeClr val="tx1"/>
                    </a:solidFill>
                    <a:latin typeface="Cursive standard" pitchFamily="2" charset="0"/>
                  </a:rPr>
                  <a:t>assez / sur / dessus / un dessert / une cerise / une fraise / poser.</a:t>
                </a:r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107504" y="82731"/>
                <a:ext cx="216024" cy="216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>
                    <a:solidFill>
                      <a:schemeClr val="bg1"/>
                    </a:solidFill>
                  </a:rPr>
                  <a:t>3</a:t>
                </a:r>
                <a:endParaRPr lang="fr-FR" sz="800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50" name="Picture 6" descr="E:\BANQUE D'IMAGES\réglures A5 2 lignes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184" y="1695107"/>
              <a:ext cx="4320473" cy="5847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Rectangle 50"/>
            <p:cNvSpPr/>
            <p:nvPr/>
          </p:nvSpPr>
          <p:spPr>
            <a:xfrm>
              <a:off x="107505" y="764704"/>
              <a:ext cx="4320478" cy="5174289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50000"/>
                </a:lnSpc>
              </a:pPr>
              <a:r>
                <a: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Ecris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sous chaque image le mot à apprendre qui correspond.</a:t>
              </a:r>
              <a:endParaRPr lang="fr-FR" sz="1400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b="1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b="1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b="1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endParaRPr lang="fr-FR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Colorie 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les mots de la dictée dans la grille.</a:t>
              </a:r>
              <a:endParaRPr lang="fr-FR" sz="1600" dirty="0">
                <a:solidFill>
                  <a:schemeClr val="tx1"/>
                </a:solidFill>
                <a:latin typeface="Cursive standard" pitchFamily="2" charset="0"/>
              </a:endParaRPr>
            </a:p>
          </p:txBody>
        </p:sp>
      </p:grpSp>
      <p:pic>
        <p:nvPicPr>
          <p:cNvPr id="57" name="Picture 2" descr="E:\BANQUE D'IMAGES\d-g\GATEAU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113" y="1186264"/>
            <a:ext cx="770047" cy="51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8" name="Tableau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80231"/>
              </p:ext>
            </p:extLst>
          </p:nvPr>
        </p:nvGraphicFramePr>
        <p:xfrm>
          <a:off x="4740226" y="2839052"/>
          <a:ext cx="4171030" cy="2997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7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7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7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71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71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71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71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4704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04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704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704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704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704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704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704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2" name="Picture 2" descr="E:\BANQUE D'IMAGES\c\CERIS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75647"/>
            <a:ext cx="660635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3" descr="E:\BANQUE D'IMAGES\d-g\FRAIS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797" y="1108353"/>
            <a:ext cx="558807" cy="593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584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4427983" y="3519420"/>
            <a:ext cx="288033" cy="7512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AutoShape 8" descr="data:image/jpeg;base64,/9j/4AAQSkZJRgABAQAAAQABAAD/2wCEAAkGBxMSEhUTEhQWFRUXFhwbGBYXFxgcHBweGx0gGB8gGxwcHiggIBwmHBgbIjEjJSkuLjAuGx8zODMsNygtLi0BCgoKBQUFDgUFDisZExkrKysrKysrKysrKysrKysrKysrKysrKysrKysrKysrKysrKysrKysrKysrKysrKysrK//AABEIAL0BCwMBIgACEQEDEQH/xAAbAAEAAwEBAQEAAAAAAAAAAAAABAUGAwIBB//EAEgQAAICAQMDAgQFAQMHBw0AAAECAxESAAQhBRMxBiIUMkFRI0JhcYEzUpGhNGJygpKxwQckJUNzlLMVFlNUY4OywtHS09Th/8QAFAEBAAAAAAAAAAAAAAAAAAAAAP/EABQRAQAAAAAAAAAAAAAAAAAAAAD/2gAMAwEAAhEDEQA/AP3HTTTQNNNNA0000DTTTQNNNNA0000DTTTQNNNNA0000DTTTQNNNNA0000DTTTQNNNNA0000DTTTQNNNNA0000DTTTQNNNNAJ1mNt6rY5E7Z3USsitAe4MQCyuSQq4MoByUsATiSDY16/5QSfhKBemljQqvbIYOwTFxIMWQlh7SVyNKTRIPPosUZlQARS4Ly0canB6U28uIDOxtvaEPKnEg5aCdB115CAm3cX/bsD/aRXQfywOm29U7Y5CRxA6tiyTEIQTdeeKYCx9xqV13dqkTAtGCaFSMoFEgE0WWwAbqxfjVJsvSvuJaYMBIzpiLGZJWnDlrCKFiUAghVYWMjoL+Pq8DMqiVMm+VSwBb/RB5PkePuNTdRo9hGEMZGSt5VyXHPFe8nj9P31XRSrt9wkCscJAcUNnBqZwFJHyFUk4v24qAAG4C60000DTTTQNNNNA0000DTTTQNNNNA0000DTTTQNNNNA0000DTTTQNNNNA01UbvrS5GOEozKwR3Zvw42agqsR5kOQqMc8iyuQJ+J0pnIbckS/NasTheQwxj4Sqv5gzA0AxokhJbrENkB8yPIjVpCP3wBr+dcJepzWAm3ok0pmcID9eCgkr68MAf8AGu8cXttoVGSXIoIb3KAAoFUwq6PHgcc8dw4FFVc9xhfnj2+SG+UUtVXkjizoKneT7koUmh24SRjHXxMikhuFxPa+Yj6WCDwCeDrDdJ6q8IMRkaOKFmVEbgSBXzErSCgccTn72LhGoDuKG/TIrUOEViRJz3GajlTMVZr9oDGgOLGPA8ZQ7RNxuImlQ2zMCGxyBx3EbcpwGC4rY5/DX3GgSFX1eBZpSwMxgnWXJ8JCGLBEVWVcWOOZ9rMT/VVVGC106Ts5220e4aSJEiycTym3KC2JdlUAkFU/EPJCvYOVnS9K3MO0lTp5lZpGWSVWkxty0jOy+1VUsM7oc1Z+l6tZ9/DGwiaREZkZlUkA4pWTUfoL5Ogxqer5JAhikhlIkSPuwZNExkODZxkgqFOLD8SyA5vFTlw3PWMZhus1xUZZSZKtU6qtkLiqu865HiipJYpRnz9OO+aFHnRykPdXcRZKjCVnS4Yu4yEhOGZ8xTgYkOw1P3XpdzJFjMPh0xQwsha0UiQkuWLNK0qIciRxdgnkhpIJQ6qwumAIvzyL517000DTTTQNNNQ99vsCqKpkkb5UFDgeWYn5UFiz55oAnjQTNNZjcb7euGEYTIDLtqQsoU8LbOGQX5tgDQPtsEalybuXaqjzv3IjirllUPGSKslPawyoEACrsE+NBeaa+A3yNfdA0000DTTTQNNNNA0000DTTTQNNNNA1SdclMhaFXljVFV5ZIVLPRNKiAKxs0S1AkKB4yBF3rP9O/yvdoJCrg5BeCCJI4lVjwPchhYY3wrAn5hoJ+2McC89uJGKqhNITxQDKQoDfSh//NSGRWZhkGICnA4kIRZDVWVn9T+UVXN+gXGAIDce9vl8Dyq0bs/S+BfJ8HkZI3VbQlZuCDGw/KT+ICAVFLXuHkgfUaCB6jmkh27SL3HdY5ATGGPJRiGEag2c1UCvGR+l6lbTcr3TTFu4qshVJSoSjWT2UsnI37SRiOaBPve7JZFWMqDF4KBRQoWp8igKAoC+R9L1R+mIexhC4kzjMi/ORGFZu4pxMjWSJkQWWIKnniyFn8QAEjMjM6BAHLKizP7hjY4LXGxZQOPtrP73YhlnmJljETTP7MQlCVwxByVs/wAMuaZazbk5FTopHMYcFlhjwfCo+Vx5LlgxTH8wBUfS/trFbvZydwyK8aIm6kzHaBOZKyR/EMV4Vo5CfkODyIeSBQS+t9EVdnuZipkdtuzxye5nR1jdlYB3NEUKYuzFsRYCIF1idA2wBBiV7Kn8S35QllrMmqYkivqdZzr3UNs20mDRDtmBlcwpLkkHbZqsIAvuHyOVAF3zwdd092aKNpFKuUUspqwxAsGuLB4440H2DZRozMkaKzfMyqATzfJAs8knXPqnUY9vG0srYqB+5Jq6UDlmNcAcnUvWa/5QCvwjAoHc5dqyQFdY3cOSCCAqqxNcmq+ugrE9YTSU0YhjV2dEEt/Ovy2Q2RRsTTBL/Fj4sEGyTp3UM8jukJCKKEdISsiNeJBIZ0WRWIb25qQOL106auwkEcUKwG4CV7RjUojBV9uLdxclYcr/AGeSOL59JRodxNCrStBEFNFg3ukoBBdyFUUcUQADXuNkBK6T1SbudncoFfEsHAKq1uQqJdgsEAJ95Pg1yQt5rLevdmhgSkDOHVEGQQkOwTASFWxyOFeAXEYJ1pIkwQDk4qB9zwP0Hn9hoG43CRqWkZUUeWYgAfuTxrOemutRzzO45M3Mb+FZI/lVCayXFs7W/c8o4x1Q7newbkQSdyQTOVkEwVSiqTE5ALAlRGsqj8t+9mv3HXzpB3MD9kM5ppYwRIGpyoI7gfkOxIkU5H2r4UsQ4bfc7+FX+jSrahQLa2wJUfa8oyfpXJ4BrNv1945ZCzyLwwMckLFI2JARncNWPtKgR1ld4kmz26Z0CSN03E7k+9pWQUDGzqxfOQye5AWK0B4CCqXXuHb7eVt7uEkcoUKMVYkAhQzOhJKFsRHRHy4gcG9B59PepY1iEckcidsyKCq9xQkT4DJo2cilKWzUDTEUAQNWjhgCCCCLBHIIP21+dRdP3e1aOaDbBUVHaQoweSXvMWWIDFm/DxhGVUAHCiq1p/RPf+H/AB4zFzaq1BgG9xBA8UxagKAHA4AJDQaaaaBpppoGl6pBE+7yfulIrHaVCfcAf6jFSCcqbEXjVEhroQ+oemMqVEgK/MztHGJWaybyEZUEGjeP/wBdBp9Nfl++6/PthJtpC06Bo1dYmaSZB3FMgLCx22hy5kMbA5UAMcdB0zqqpJ3YYGj2UhjiVrw/EZsLG3ItVDsEJoNYYlSqhgGw0000DTTTQNYyPYu2+3cwUxmB7jkBBWTuQQZrIg5P9JfFeFPNDWz1lOrbk7feSTqzsF20eUGaIhLSlO6xb6Io9x8KoHm9B16F1aBo4jH3IhHEUTbsRUlBSO27e2aglK6sR7jZ51fDc0acBLfFLPze3L+Dw3H6frWqTqO4j3J2SvtlmSX8Ve5ZEZw8kYspOEjDkjnxZ8eZekbtdynYn7e2u2U+81gwodzKiHxIxKjEsK4Ggs2aNVKlXhALSGhQIjcMWLJYpvNEhmBax51mfWm1PaknhleHcIhPdJMdimkVHFBXCr45sFBlkMgfPb6jLFLGzyR++VUkREyZWuie5OrAqzUuNC4wQSrVqN03p80kimc4JLKiyRB2Y5RqZDmTuJFtu0sZ4NoPIutBql6DC4vubghiWGO5nQe8cn8N183f78jnnXLpGxV9j2Rakq6O1kt3FJjZix5Z81vI8ki71J6RIYydq55QXET+eLgA2fLJYRvr8rGsxrn1GNtu/wATECUP+URqCSQB/URQLMi0AQOWXj3FUGgkwld3tRn8s0NMPHDrTDnkHkij4166Numkj9/9RCUk+nvXgkD6BhTj/NZdQ1nG2Jew21kJfMVURc5FiRwYmJLFvykkm1Np2l/D3SHws6sreOZEGSfyYxLZ+yKPoNBaazHrvapLHGsqdxMnpPb7pO2/bHuBUnK8QwILYCjxqX1/rhhPbjAL1bMVkcLwSKjiUvI/BOC1QBJK2uWei6pt5Z5YtzKZiixgMxVO2ZXMdqmC9t8r5zdwIz8p4IS/S/RxKmZ+LijEsjLHKEjdme85CYzdEvIFrDg+CAhFP6j6SmxmkmEm5rcPFgWlZkWQVZNuzyMqQKVBQ0C1tjzH5j6nuopItq263PdaNFXuCBQ03uBAkbbMXjbEESKDQ82TQnzQgRr8UdxV4TGQstByQIonyJJlkZLKuRitEqtLoLbYdLO6li3W4iwEdtFE6ANkeFlf3GnEdKFIBBBJ5xCaV0BBBFgiiP31RbPevAoMjNNtsEx3BAzXyp7wAHt+U5gcW2QULlq/0FR/5s7WmUxBlcUVZmZa93AViQop2WgB7aX5VAELqUcW5dfh40aZSGXclLSMoSB76pzZYYKQaL+5LBPf1N1BkMUK5qJS2UiI7soSiVQLGwMjAmrqgHb8ta5S+odvCIFR0RO4IjHIGR1pCR7Xph8oqxyCK8g6DovXbLwyRSq6+12iHcALAEFcfxMSDwxQCwR9NVWy2pnklhVpQgC96aQoZGo5JEY1UJGhVixUAOVfkLmGMf1HLLuZYpYttHNt4WlJdqyYoAuIyZMQ5ZgGsqMLYeNaLf75NvsXngEaIkJeMECNPGSg3QUEkDmqv6aDrF1F42SPcLTMcVlUfhsfIFZFkYgeG4vgM3F2mqefqe2mhQtkyyH2qEkL3GefaozVkYcmvaQOQa189Lb0yRupD1FK0atIJAzqKKk9wB7AIUlvJUm2Bshc6aaaBrPdU9Qss/w8MZZ7UFmU4gsC4rkWKU+66B45NjVh1zqnw6LQVpJGwjVmwUtRYlmo4qqKzE0eFoAkgGr3PRBuUzM/dlViVZHKxAghlXAFgAMU55a/d5qgquhSttkACyM6ooZUgZmk7cfbUMwyVEAW1UNbcsPno2fSfUs24Vnj2xdQoxKyJiXrKizEEDkA0hr97A8ej9kE6cIYskdUwLQyJIxZVCho3kGJtQpXIUAV4FatthFHayQZFXLMzA8NeRyYNyQWJIx45B8VoKjcb2DeQCSZJFERBdBRugGYMATiFYUwbFhjRoP7oHSOmwow+JEamLaIZrVeZAgM7swA8AxGxXknjXfrnSYd5ve2oVXjMRllVgHX/rMQMjkzBIwbSsCTkSAB733pmMOizdySNrjEwllSVCwcDMq1OrBygagQcBR4Khe+m9wX26kksVLJkSSWCMUDGwDbKob+dWeoXTulwwGTsoEMjZvV8mgoPJ4FKAAOONTdA0000DVT1T8OfbzE+22ha/A7tFSP1MkaJX1z1barPUW1Z4bjK5xssqhzSMYyHCsfoDXzc4mmo1RD30bqImV6Qp23KVY+gDAivAKsONQenzbpY5551N45pBaEqVUkoCg5B9oskktkeAQoCGWkl2SxKklySRy5IWZwpBJVWo0CCK8kG/bRkbzfzLJDGsdlqMhCuyAWAQJKVQQCzW3JxAC2woIc8ue2i3EkJmkK1lEllA/Oao4JAsL9CfFjg6ixx7aEbUQo8b5xP22Dl6dWhVZCbrEO5Ck/9W1fKdW+66uV3KbdEyOIeRiWGKnIAilIPKG7I8qOcuKjqnUYNwkG428XeYTxASlArQhqe27gDhWVwKAsiWxoNJvdksoAa7U5KwNMrDi1P0NEj7EEg2CQYSdQaEhN1QBYKk4+VyTSh+KSQkgV8rEijZxFrrluYUdGSRVZGBDKwBUg+QQeCK+h0FQWGysMCdqzE5UT2SxshvNQ2SQfEY4NLWMfb7eNmfZSYtDiku3pyGCq1FVZSGuJ1Uh1IIEiDgizX9K6+23RI5I5ZVkZGgVfc4ilSRwrZtkzRiFr8sQVABPGqX1FMrywhdtEYZpGTKJFZwWR5FlwdTHMrQhgUKZhlkVSxPITJeox7SWbdw7j4ylxfbkAzAqEy7TImTMERMkYeAGZlok8fUM/TepbX4hTjNkrLGuAnd1B7aOga2JB9oyHDAgjyJO39Od2NJV7pftZBJpJqd429nllxHkq5XNQyEFMMdSh6TjVneOJIB8MsMKykGpQ5lVjgxYnMrZzyLAnzTEIHQNz1AVCkUSiBADYTM/2o4wJMGKexTTqoyAsEULqfpW83TRtNJHEkZyRAjhy5GOTNHP7QFLDFXIOZvxWoG/6HuF3aS7eRYGkkOcYLyBlGTPKfcuHzFQtFQ0uVZEEWXT+m47iZJ5HMkpEymOSWNWAVImCxh+ChVb88SISbJ0H3q/U5YEaGYR7iSSFzCArIJGUAGNl95s5Agjg2QQKs9dxtJoIIwN1M7BoY7wh5ydIy1dsnwS3n6edQJYVk3PY2kpVgrd+a2kcc8L3WNimBpQ1XfHtI1LgO6KLFuFGS7lAstr+IqsZMsV+U0lUfuP1Og+9TDwSwyPOJTkQscvbj4IolGCD8TlRRIByI4sa7bjr7Bio2s3cAHzAFRd1k0JkI8eACdVvqOaTdzNsEgAUAM08hSvH5E5YgEqCeL9y8ckWe0LB5ArUp3CxhjycEiXi28kyBlv9T9a0GePXX3Tybd39olHcRdlMXSOshYcMOXGALJkRk4AADCy3Ozilh+HMu/7QULisUiHGscS3ZDEVweT/AH865dL2nU4ok2wG3TFqbc8tkpFlwlgiXI/myB8kn6z9xJJt2CK25nPtqu0xHcJQswONpGVDH7Z/UeAz/p30/t9hu0khG7qUmJmmACAFQUFYqayjAyIyLNyTZ1pNx0tG3hJMo7sIJEcssYyibEs3bdbYrIgsjxGB9NVvVhuZmZleJ49swbEDJZHjIc2LFSqVKhS2KHFjkSAkvo+8Xcb2SWFWCLGY5HLAq7B6TEAmmVVcnwakjsE0FCxPQYv7W4/73uv/AMuqnp3StvFFK8jSuYnlBczTM4XIsq5BsmpSoAJJ8DzrVayXUNlPITHt8VrdtI0jBWUEKrrmhotTsGGNG41sjk6Ct28BEyzOE28QDRvJGueLLixGTWsYBV43logla9hAJvNz0FnZZtvuSh9ttirF0FnASCji2X5sq4K4nVbKJgvw65BInYKkbOsjiNQ2Ly5WzyxuZQRh7kpiwy182ez2u7MGUUTOsjO7hFVnHacRyGlBDOHV+KxYMLtNBS9Q7uw3UfZPvlmQvEjyupLl43JEsiq+TywqXBGGMXsAoasGk3G2lY4ywLPZxX4R6PORQZJ+ISUpnEvgCuRr36m9IbaFYZ4kRGTcRtJJI4LsuSAkzTWwK4K3zCwrL+bVh6x3+3kQRBomk7wQ5FhgB7pLdVJj9it7uPsCDRAQOn9BLyvuYFbaigrtOG7krISxkLJKDXvKliTYWsSoXUnZvLvFWJh3oTIrmdsCo7UofFGVUEqvjiCEFANkW4uPsdxv92kCy7dcFaBnMwwz9sbsVUEggHvDAgEERH6HWq6MQO8g/JO9j7F6m/x7l/zoIm66ZDDLBJFFHGTLi7IgUkNG4AbECxmV8/XV5qu67YjVh+WaI/x3FU/4E/zWrHQNNNNA1y3W3WRHjcWrqVYeOGFHn9jrrpoMl8JL07aTYBZkVZJHdcYpeF4IRU7RYIoHGAOI4snUnbS7tdkI+3N8SIQuZMR94WsgWkceeQWy/UHxqw66MuxERaSzBX/0VR5qP6ExhSPqGOpnUdyIopJTwERmPF/KCfA/bQZvonWt3u9vGYo1ikR8J2nxILRthKEWJj+YNRJAH667bfpue4aM9pIoykzJBHhlKSa7j37+EViAFPK2WBozPRmyEOygW8mZBI7H80kv4jt/Luxr6ePpqR0YX33Fe+d/H+YBCb/W49BZarPUNtD2hdzMsXBohXNOQR4IjzI/bVnqj6ltG3G6jUSvGu3Xu+wISzyB4l+dGFBBJf1966Dt1dEDxFY0fcDIQ5D5ARTua8KqnnxdhQRlqJB6O2uXcljEsueZdyazyZ7VLxUBpHIAH5mJskk8pZRtNynellmziZY8hGWWnGfyIpObNCv1OWAA5Op3UutIIrhcMWx9ygsFUlMmNAi1jkElHyBfi9Bym9Nx55IqJ7sjjkj2FK2JIyGyPtBJJ9q1XOqjqGz7aGTddqSyyiDdMXFMxWkYWgUqAcmjJCk5MACRGh9V7nuRiVCizSKqEBSMyW/CBZVxPtKlvxPlY0lrfL1b0DuGKXdu7KZA0gWMyRxUkqjypuOmwIoXeZxJohfdJieYCaKNNsGWs3IlnoUpXyUT5F5ycHHkXzq023SVQMcpHkZcTK7Evz5x/KnNGkCiwONVU8i7UxQHcSqCpwCxw4oilI7Ps8BpI1v6ZAmhZ1Y/BySJabyWmHDou3P8i4iD/doKHYek9xFF2U3Z28Sklfh4owzXzZyQ19q93AXm/PXovUZJNvtJJbJ7jnI+SBDJyQOeD7eAbq+b1aSdHnPjf7lf2Tafcn67c/Q1/GoEnSZRuoMt7PIQkrDJNtxWCkjCFf7YHN+f50FJ6S6wkk0e43LP8S4MQBCKFDMCoxDZENQYYggBvcTWWrrpO8j+FVHXcpI1yOfhtwzLI7d1qLREe1ya4IAAA4Gvu/3RiLRxzyFlrNsYEjjzsgu5irI8exQzkuhK016+dK3Esiv3txNGoAKylYYwwNk/hyR9xCtUcgLsEfUAPccW0S8U3Qc8NKsO8Ej8/nkVLfnxZIH0oaR7iCcZGPeSUHGMkO4SxLQK0yqGFChd199TU2wItd7KQeQQ0BAH6fh8j6c3rt8EwN/Fzcjx+BX7j8LQdBvWAobeWvt+H/8AfqJ04fB7CIMvMMCLgMASwUKFGPtyLUOOLOoE27kSQos08i9yNcg22P8AVbCwO18qlWvm/a1XqF6ldZtnIyb5jGGjWQydtUwd0DZ4xo2JiYkFWXgghhwdBn+t+pjIwaR4so8JIqV8FBnU27EhVbt7eUAlwaLAhCSmtp6L6sNyk7gUROVYXfPbQ8fWiCDRAI8EcawA7DTfiQyq+TE9yMokhpiQGWHt5uHIFMcmc3ZN62npzoSRTb0QyPHH8QvsQggt2IizMzKWLkk2cuTyeb0Ej1H06bvwTwAkCSISKApYBXrNciAB25ZlauaZSPloweo9PXZbh5tu0YfcB27LXZcWWeNURne2lBYHxY5ANa0Z6c92NxMOPH4R/wDijOs7642n4BD7wce4xzDb+9QOVFRFgeR8oNi1r3WA99O6Gm6Tv9REc7qCCGEbQopp/Ye2tiqJOTCywyauOm230Uu47Z2idl2BSZVUqzKXIcsOKrDGra2a6HJl+mevRbqJYnGMwVllgcEFSmKuCGHI96H68Ov3F+4+lLD3J5WLEM8pC2Bw7uhIuy6xsEJuiFUVSqAFP6j6Rt9iV3sSBCsigoqAplJjCCFDKynwKU17iSrHnV56VSQxGaYoXnIkPbUBfkVBVSOCCqKbyPnWe9YdfRoniYS+5HWoFZ3Ul0RJLW/ySiVQUPgEEHG7ro/pyFIIlBlX2C1Td7oqCRZxPc5Fk0dBY9eUnbTV57TkfuFJH+OpqMCAR4IsarJPT8LAgtuCCCCPitz4P/vNdegAjbxoSSYx2yTVkxkxkmuOSv0/w0FhpppoGmmmgq+sr79q5uk3HNGh74pIhf3GUg4+9aep4BJtZYmBKzARGvNSsIjX8Pr16hX8AkfleN/9iRX/APl1y9UTrHAJHxwSaFmLEAACVLaz/Z8/xoOnQJa2cDN7agjJBrj2Anxxxr16dVhtoiwpnXNh9mkJkYf3sdV3bdOk4yE5rsaY1RyEPJr6G/prQjQfdVvR1szy3YkmOP6CMCL+4tGzX/nak9T3XZhklPPbjZqAv5QTwPr48a89J2hhgiiJspGqk/cgAE/yedBlv+ULb5+0ZdxtrOkbJH3Spdola0o+1l4yPA/Q1rDbjqO7kbcpGRI6NOim3XOYM63GO1gz4p4zH4Uroc8TjufXe9jgmgklkaNMSz4qGySOSJznyHxQEsMObryPa0TpXoQYGQiFWkIfmKZWU5tKOE3AUUXNBQtfXLQc/Q27jgfHcSMs7rZQgsiIW/DQu6d2JUBAVJcBlK+INgLYb1Dvd2qu4fbQzCSHtRtbOsTIbl7lYo7XkFrIquVqwEL1R6LYbeVl3L4rt5EAMUbMBIS0xLBc2VlPyDxzXuxKvQnTJp1eXcmdUaGOKMCeVTSGQEhlKk/MKkBIbgitBYbzpa7ncJC4maNLMqtM5HujIwfF65DgYEnJWewAFLVvVRHBPB8NJMUfcRq8UckuMd7g5uyiQUHlkCEEY4qQBqwj9Qx7NZNrQ70cmCFvYj5r3VkllrFSQTmT7mZWIUllB7x73aKke3i3EMszzxyMqMhd2Mokd8FJNWGN80B540Gr1nfUKytuI127Ks3ws5QsAR/U29jkECwCMqNE3TVR0WqbqglMjfDlRIsHGQse5xx58kI4B5ANEgjgh56X0ohleVVXDIxxhi9FvmkdiBlKb+auMmAJyJP5rH1ncQ9RgRdqtSvKfh1XbHvXIztMsobJZAhVsJAOEPPNjavuoI5INxExllKyCUscpRHgWbJR/TAmijUj2qGJHzHnx1fZx7LZxzhIe6j7fNyMS7F0jJLhSwu/NG+R9b0Hb1TuSNvKdvsZJNwwIWokBUnjMuQynHzwGsgCtY3pXTdqkhmJWbdwmMMscYdZcmHcRIqGOPigoaIgFiRY1q9p61kaJpJIEjxkVMWeccMVGdttx7QX5NUApuqIEn0r6hikWWV2jR5JA5RGZ8QI40Fkqp/LV4gWCBdWQ4r06JFMsa1uDPLHEAzBA4knxZkDBSEWSRj+gPkhdUW8cxxhSl7aWQNchUxSwK4x5ZgkcojUBV8OmDcFWwttyom3TgN21dwv40EyBkkWLuJEzhVLssDDjkZk/QjVX6r6a5leTcRl6NRMXZQpMjdoI2OCX+At5K6sGKhi1MEz0ZBspI4RG8yM0KcZFbPb5Af+oHAy4Lg0pIsLY1nSdukUs0aKFFowAH9oGz+pLKxJPJNk+dZ3070jOSMvullaH3kKCjEuS9lD7kRntjeRJFAquSnT7f8Aymb/ALOL/fJoPvWenLuIjG2PkMpZcgGU5KSv1FjkfUWPrrh0eGExsogiib5ZolVaDVyDQGSkEEEjlSP2136z1RNtEZH/ANVb5Zvoo/4/YAk8A6p9z0ETuzbxVctgFCB8AqnPBgD7+cwXehT440WyDL9U3KDfRtsNzEELIJmXuNGrBHSNZpVcRgNSoqE3mUtX9uPrqfWeo7eWQSQMO3HI53QtomTtM55NRiQGKJBkqgsGagGxOt3nTUJyQNG5UXjhVWMlltTGQquKDE8A4+L1BXorA8dlEDjEiEIVJJopkZEskrRCD5j9b0H5/u9sUjSXuSrvfZTTxy+0hEkQFkaUH5kGABlaSZwCgkobf0tv9xB2ItwjrBIuMTOEUo2TYRlAqFBgoAyHlo14PBuY+iqEaFlEgbhi4BzAJdWYsr5PmQCG48mqpdVsu1kQwur5QrKpXb+4kUzK1ZOCaX8QRlDgYqXkAaDX6r+j8CVPqk0l/wCue9/ulGpe03CyokiG0dQymiLDCwaPI4P11B2q4bqZQKEiRyX93FxMf4RIRoLPTTTQNNNNBT+py5jjijC5SzIvuZlWluZgSoJGSRMvj8w1z3+5iljk229URCRChtrjcMK9kpAGXn2kBhV1VEzut7Ezwuiti9XG4JBRxyjWPswFjkEWCCCRqr2e23xJzkUDH5ZMJQzHyLjjiIUfc82fFDkK+Hq8m0cbadhMuAosVydWOClWJokkgdt6Y+7FpKrUjp3WRCVhj7m4iAPhZGngAHtWZCMyK4BP4hoWr+5xL2e0ljVk+C2qK4t1il9rMRRyBgW+ABZuxrjsejT9xWsbSMIbi28pkDMa+kkQjQKFPyrZLeRXIe+ub/v7YfDviWnhQmSNxhciGpI2KPTAgVYJDgjzqcYd3/6fb/8AdpP/ANjXva9GiRZFYGXutlKZafM0ALFYhQFACgACvHJ1lW6fAYurXBC3ZkdYx2o/aBtIZKHt/tux5++g4+oOnbuXdIrzbeVVjLn2tCkSZgU990v3LPBZQewOKBB1vptGTbpG8yTMoounih4Hkk0KFnk1Z5Os16T6UqlFZERXklk7SVj/AM3KQoWI9rEtcn6Er5KWbfqMm3acw/BfEOihmIjgpQfAuVls837bq+asAhoJJAotiAPuTWqrr3WDDA0sS9zg04oxp9MpDkD2wTbY2aBoar412g3EcR2Cxu4NMU2vtHnkK5eiVqwKsDXabpUbbhovliZFkeFcQshBZfctWVNrlRF4IDYJBCPsJUBaQdQjkLmy4EZ9o+VRTEAC/oP3skky5N8g5+MB/wBFEb+/EGh+uq/ZdVXYFtp2pGihRcBCrSmJDlgrAAOwKRkhwGFh1LWoLXKddVqKxTsCuQZYyykEZAhhYPH2OgjNv4+b36gL8xHZscXySpA4IPI8HVLsuswncvh1SNwYU9x7BBppPlKgLYzFjzWPjzq96ZuVl+MIDgd2iGjdD/Qi8K6gn+6tZP0ruCej5oCe3tNuBkrAZIgY1dZAWLK8eRdg6DSfFw2yfFoMvIKRgPY55K0xoH78A/bVemw243O1ETI1SksI4gi8RSMCWjUKTlzRN+f11deoN1232rFWYfEVSCz7opVHH2sgfz9rOonXuon/AJuywTM6zKypjRIxZHPnjGN3b3cEgDgkaCx6r1lYHRO28jP4CYDm6AJdlFnmv9E+NR936i7WGe2mGbFQC23BJCliADMCxpTwtn6+OdVnVevxK67iPcRxhYyZIp8oWZQbB98ZZa91rhZvgrRuFsknB7UciwAQQtuC8gbGVkkMgxIJY+5Hamjs4ENywIaP1E4k2Mzx034Jkj8D3KvcjPI49wU3XGqvd7aOYR93dbpsGzXGLA5UQCCkQPhj9dSeob5Phm2+1DbhuyY1EYyUUoT3yEiMEWDRYMQDQJGpez6uzRqybbcMpUUSYLII8/1fP30FdtDtogWTdSKPDSMkf5bNPK0PkEt8zcGx51CO6jXcyu2+nVXiiRZO3FWQaU0p7NEgMCOOb+tcS9lvM+nbqQhkUjcuA+IIV8pATRIHDX5sA886k+s9t3Y4oQQrSO6oxr2uNvM6tR80yg1R8aCr6hArSZmeadJIZIe26YMqyYsWgeOFTl+HfuJ+hDDGm5/G7wPEiiGmYAnGRCKKsWB7QAHbjkLIfJYU9EKLmTc4jYEhmLcUMbJ7DH8xF+CeOf4vUIdZXcb0Lc0ce3TMWhAeRlOQB5zwiblRwO5yMgpUNBEvj3MvytwLu/IZqo8IRd3yOeRpjZF3/aoZ/MQFAYKarFh7TY4y4q9Vmz2sk5kynlQRuEXttRPCSlnBBGWRKlaxAsV9u8nSp6pNwtXznETY44OEiD8o8D78cmw9ywjHni1FUknDLTXjZybJVrgNQ4Osj0jb7l4HgWBxGHljxMiKcAxMcZ5JiGJX8RbemsKOK1Y6ROxuTdOPuIUCqSMaNSmSiMfy4jk2D51XdJkOzaeOpZ1O5UBy0VhpEi4I9v5mLkgH5iedBF6dt4k2sDPsIWTCJUZVjs9zFAcCoxBzBNngE341c9F6Qsc0kwghgyUKFjC5HkszOVAFn2iuaxu+aFdBucelbNmRlNbK0VHJHvisYqMuORVauDvp1/EaH8I/lWzKn6sgsMDyaU2KHDWaC101G2m/jl/purUaIvkH6hl8hh9QRY1J0DTTTQNNNNA0000DWW30f4HVsbsl/AJN/BxDgDk/sNanWeicMOpAHxKQf0PwsJ/46Ck9NhvibixZl2yO0TO4/rvIzut2ocvEtigDfJH16dTG67xARo4txNFmsjpfDRIyqE7mQMUUljJeHb6i9cY9ufhtpvwHXGBe4FYLIqkFhhnSGixDRuKYEHho1Bs9t1NpN3BE7hse44BgkhcMFwUEOTlkrym1oHA1wDoImy3bCcKO52I9xKUVYZnsIGjxUrGQozc8lqARQoq60W0jkkm7zp2lVGRUOJdsmUlmxJAHsFAE/Mbo8Cq6D1Z12yZLACuSufiBw6sVe7Tg5g3+t8nyeW59QzFJGieF3RcisStJHHxlcs5ZFK+DSgPXIB+ga7VZ0UYtuI+AqTnGvtIqzH6/25G/w1UDrMhDpJu9vG6O0bLHGWlsH2lFaRqZlIYKUf5h83k2npRR8LEaIcqDLlyxk8SZnm2Dgg81xxwBoOmy+fd/9qP/AAItUPSSF6DD9P8Ao5Pp9TAPt+p1d9PkuTeD7Sr9PvBFrO9HUn0/DXkbGM/7KBv+GguvVDENtKr/ACtL8/VWHH81/F6lQDLdyk1aRRqv3AdnZj+zYoP9TVT643bRnalKJE6vgSBkAQhs0TSiTPgX7APrzzmneVe/i0MyzxwdyBywdTKqN88YDqpaT5kIBDFTydBd9eizjWO6Dyxhv1XMMyn9GVSp/Rjrz03bIxldkUsZnslQT7aQf3KoH8ayPc3LplNvCBFvVTKoO3UaiQdylHmSlNMK8Cjxq320W4fay7oTNE8yGZY4whRT2lC8yxZG8QTYHk8fUhd9e6om028u4kICxoTyaBPhRf6tQ/nXP0u17PbH/wBjHf74i/8AG9ZqWKb4wM7ybhERJYFJXlCDFOSkeKuwEwYWpPFL8xGtL6bgCQYrGY0DyYIVC4oXYqAv5VrwvFChQqgFP0of9GS/9i3/AII1P9Ry7aRHSRvfEGYYF80YxsLXt+6+3IfHNMdQumLXTpgfIjdf9mMD/hqX1Dp8yR7krMmMgkdsoiW5TEAMHAoKqgWp8c3oKvfrHP8ABbaZT2gkbO4crzJHJGiGucXxcNyAbRfdmRrSjawSIYgiFUYDFRQVgAwxrwQGBBHjVD6m3KbdoZGjWVdyF2zREqCxppIiMuKDZg/o9/lo89n07cbbcgRMoWWN5Ght2QyK0YOUsjM5kYOSGVVHtJZTxoLj0wgVJVGQKzyKQzs7e04qSWJblAjC/oR586pOl9Q/C7zbqd3ldj2okyZMABIpSRWxWNg3ICg5IPcxBaz3aB3Dvs51kNKZY3iVqF0C0cwcoLNA/fxqB/5OJ3BozhpNvOmcva4y7ZFYU5qhRa6F8gnkJuw3bfFrGu4aZDE7srLGMa7RW8VU8iWxxXzXzVV0Ee13O6ZZSsne7hEZf/1d0VWCA0b4YNX5Qb8a49K6D39tEEWWCKVI3du6sTFSA1BdtiDa+2yRQPhtduj7N8CO3I/bmbCWB4VsxBtpRBKDIrEGYABQWofLoLTbR/8ANtog/txhaFe1QWH7exbr+NWe96ikftAMklcRJRc/wSAo/wA5iF/XVBKwG12GXgSIHz4qo3Vsr+oo/wA6mlfgUHbEbRE0qGw91dJ20Yymh4rLgksfoEzbdNuUbiYKZQpVABxGG5YKSLJNAFjV1wFsg2Wo+w3DSIGeNomPlHKkj/ZJH+P92pGgaaaaBpppoGmmmgayEXV9vA/UU3EkURbcWFZwrSKdtAMgCbPNpaivb9wda/XwqP7tBkuk7aaPpmzhlB7p+HV1Y2a7ilgSBywjDWfuDz9dcE6NJI26CgZJvg4IlaPJe0rAh0QspHd5BByxKk4tQ0vV9q79lo8S0UueLEgMMHjIsA0QHyHB5UDi7Hvpe1ZFZnruSOXfHkAkBQAaBOKKq3QvG6HjQUu76UsGxdnCtIgadnIzOSv3/moMaIoHg0AaHjX3p/S8dzu4pApi3EYIXn3C3V7FADh1XjkgAnzrQ7vbrIjxt8rqVb9mFH/A6renbafuI04QGOJo7Rie4WMZyAI9o/D8Ek2x5oWwZ/auNrNuI5N+0TNMGXvrEM17UdlPaobkFSV+oN2dc+mbQQqVi3G4lkpyvYhkSN3JLFmLBoAxd/oVT6Y+3jd6aChj3phaQTLIXZUa44ZXUkIFbEopF5A+0m9Q+l7CaPoqQGM95dkEMdi8hHWIN1d8eav6jWq1G6hte7GyZul17kNMKIPn7GqP6E6DHepuppPNt8IpJY1WUuWRo1tgFSM90LbSP7MRZH1AHOraCRi8cBWMLDuFSo7IAWAygUfBFp5+4OukPQ3DUOzElkmTbxiOR74xIIbEV5ZWs0Kx1Nk6QFVBtyImRiwLLmCWBDZ2wZibsnKyQCSeQQ9dGbNZGI8zSij/AJjmL/HC/wCdWDCxWuGw2gijWMEkKPmbyx8ljX1Jsn9TqRoM102IBdhISO4qmBnH1HbOa/sZYEP+rrm+9njDyyncLJbN2BEJYyoPCo0aswYqK5YWxJx5rVjB0UrKD3biEryrFjyHe7t75TJ3YCrtvNADVxoMP0xzDtdxt2SZpJZdwYahmOSzFnitymK+1gpyKhSCDVa1vV4y0EqrZYxuBXmypArkf79S9NBhOrb2Pf4wFjt0jjLySTxSxXmjxFY1nVMqBJZzwvtoEnJIsrgRgbYk7mBRuG3jxkR9u3BH4jdx42RZEUAkUFbLgE/oTxK1WAa8WLrVJ6p2KMhe2V37cJxkdQweQKAwU80XY/sSDwToIqeqpV3CbWTaO0zxGSoJI3UKCqkkyGOqLixR/S9cer9TdXkkMciyiBY4ISl0ZmUM8jqxjoOIwfdShCbOY1Zbfa/9IyyHGxtYlFLRpnkJtq93KePpX0yN2+626SI0cihkcFWU+CDwQdBi5fU77cbfbx7Vo4mb4dJZHRu20b9mmjU+48ZVlyoJvg62PT9msMaxrZCjyasnyWNcWSST+pOs1vvTUMizbI5KsiCWF8maRJFpGZWYliwIjYkmyZDd2daHpG6MsEUjDFmRSy/Zq9w/g2NBTbfaSMu3iaFx2psndipXhXPt/ELMCWABIPBN0Rq32nSIImzjjVTRAocKDycF8LkQCcQLIBN6naaBpppoGmmmgaaaaBpppoGmmmgaaaaBpppoGmmmgaaaaBpppoGmmmgaaaaBpppoGofVNm0qpiwUpIrjJcgcTdEWD48EHg0eaozNNBD2OzKNI7sGeQiyBQCrwqgWTQsnk8szHgEATNNNBB6jsmdonjYK8bE8qSGVlKlTRBqyrfuo176Xs+zGEuzbMSBQt2LmgSSBbGgSTVcnzqXpoGmmmgaaaaD/2Q=="/>
          <p:cNvSpPr>
            <a:spLocks noChangeAspect="1" noChangeArrowheads="1"/>
          </p:cNvSpPr>
          <p:nvPr/>
        </p:nvSpPr>
        <p:spPr bwMode="auto">
          <a:xfrm>
            <a:off x="155575" y="-860425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10" descr="data:image/jpeg;base64,/9j/4AAQSkZJRgABAQAAAQABAAD/2wCEAAkGBxMSEhUTEhQWFRUXFhwbGBYXFxgcHBweGx0gGB8gGxwcHiggIBwmHBgbIjEjJSkuLjAuGx8zODMsNygtLi0BCgoKBQUFDgUFDisZExkrKysrKysrKysrKysrKysrKysrKysrKysrKysrKysrKysrKysrKysrKysrKysrKysrK//AABEIAL0BCwMBIgACEQEDEQH/xAAbAAEAAwEBAQEAAAAAAAAAAAAABAUGAwIBB//EAEgQAAICAQMDAgQFAQMHBw0AAAECAxESAAQhBRMxBiIUMkFRI0JhcYEzUpGhNGJygpKxwQckJUNzlLMVFlNUY4OywtHS09Th/8QAFAEBAAAAAAAAAAAAAAAAAAAAAP/EABQRAQAAAAAAAAAAAAAAAAAAAAD/2gAMAwEAAhEDEQA/AP3HTTTQNNNNA0000DTTTQNNNNA0000DTTTQNNNNA0000DTTTQNNNNA0000DTTTQNNNNA0000DTTTQNNNNA0000DTTTQNNNNAJ1mNt6rY5E7Z3USsitAe4MQCyuSQq4MoByUsATiSDY16/5QSfhKBemljQqvbIYOwTFxIMWQlh7SVyNKTRIPPosUZlQARS4Ly0canB6U28uIDOxtvaEPKnEg5aCdB115CAm3cX/bsD/aRXQfywOm29U7Y5CRxA6tiyTEIQTdeeKYCx9xqV13dqkTAtGCaFSMoFEgE0WWwAbqxfjVJsvSvuJaYMBIzpiLGZJWnDlrCKFiUAghVYWMjoL+Pq8DMqiVMm+VSwBb/RB5PkePuNTdRo9hGEMZGSt5VyXHPFe8nj9P31XRSrt9wkCscJAcUNnBqZwFJHyFUk4v24qAAG4C60000DTTTQNNNNA0000DTTTQNNNNA0000DTTTQNNNNA0000DTTTQNNNNA01UbvrS5GOEozKwR3Zvw42agqsR5kOQqMc8iyuQJ+J0pnIbckS/NasTheQwxj4Sqv5gzA0AxokhJbrENkB8yPIjVpCP3wBr+dcJepzWAm3ok0pmcID9eCgkr68MAf8AGu8cXttoVGSXIoIb3KAAoFUwq6PHgcc8dw4FFVc9xhfnj2+SG+UUtVXkjizoKneT7koUmh24SRjHXxMikhuFxPa+Yj6WCDwCeDrDdJ6q8IMRkaOKFmVEbgSBXzErSCgccTn72LhGoDuKG/TIrUOEViRJz3GajlTMVZr9oDGgOLGPA8ZQ7RNxuImlQ2zMCGxyBx3EbcpwGC4rY5/DX3GgSFX1eBZpSwMxgnWXJ8JCGLBEVWVcWOOZ9rMT/VVVGC106Ts5220e4aSJEiycTym3KC2JdlUAkFU/EPJCvYOVnS9K3MO0lTp5lZpGWSVWkxty0jOy+1VUsM7oc1Z+l6tZ9/DGwiaREZkZlUkA4pWTUfoL5Ogxqer5JAhikhlIkSPuwZNExkODZxkgqFOLD8SyA5vFTlw3PWMZhus1xUZZSZKtU6qtkLiqu865HiipJYpRnz9OO+aFHnRykPdXcRZKjCVnS4Yu4yEhOGZ8xTgYkOw1P3XpdzJFjMPh0xQwsha0UiQkuWLNK0qIciRxdgnkhpIJQ6qwumAIvzyL517000DTTTQNNNQ99vsCqKpkkb5UFDgeWYn5UFiz55oAnjQTNNZjcb7euGEYTIDLtqQsoU8LbOGQX5tgDQPtsEalybuXaqjzv3IjirllUPGSKslPawyoEACrsE+NBeaa+A3yNfdA0000DTTTQNNNNA0000DTTTQNNNNA1SdclMhaFXljVFV5ZIVLPRNKiAKxs0S1AkKB4yBF3rP9O/yvdoJCrg5BeCCJI4lVjwPchhYY3wrAn5hoJ+2McC89uJGKqhNITxQDKQoDfSh//NSGRWZhkGICnA4kIRZDVWVn9T+UVXN+gXGAIDce9vl8Dyq0bs/S+BfJ8HkZI3VbQlZuCDGw/KT+ICAVFLXuHkgfUaCB6jmkh27SL3HdY5ATGGPJRiGEag2c1UCvGR+l6lbTcr3TTFu4qshVJSoSjWT2UsnI37SRiOaBPve7JZFWMqDF4KBRQoWp8igKAoC+R9L1R+mIexhC4kzjMi/ORGFZu4pxMjWSJkQWWIKnniyFn8QAEjMjM6BAHLKizP7hjY4LXGxZQOPtrP73YhlnmJljETTP7MQlCVwxByVs/wAMuaZazbk5FTopHMYcFlhjwfCo+Vx5LlgxTH8wBUfS/trFbvZydwyK8aIm6kzHaBOZKyR/EMV4Vo5CfkODyIeSBQS+t9EVdnuZipkdtuzxye5nR1jdlYB3NEUKYuzFsRYCIF1idA2wBBiV7Kn8S35QllrMmqYkivqdZzr3UNs20mDRDtmBlcwpLkkHbZqsIAvuHyOVAF3zwdd092aKNpFKuUUspqwxAsGuLB4440H2DZRozMkaKzfMyqATzfJAs8knXPqnUY9vG0srYqB+5Jq6UDlmNcAcnUvWa/5QCvwjAoHc5dqyQFdY3cOSCCAqqxNcmq+ugrE9YTSU0YhjV2dEEt/Ovy2Q2RRsTTBL/Fj4sEGyTp3UM8jukJCKKEdISsiNeJBIZ0WRWIb25qQOL106auwkEcUKwG4CV7RjUojBV9uLdxclYcr/AGeSOL59JRodxNCrStBEFNFg3ukoBBdyFUUcUQADXuNkBK6T1SbudncoFfEsHAKq1uQqJdgsEAJ95Pg1yQt5rLevdmhgSkDOHVEGQQkOwTASFWxyOFeAXEYJ1pIkwQDk4qB9zwP0Hn9hoG43CRqWkZUUeWYgAfuTxrOemutRzzO45M3Mb+FZI/lVCayXFs7W/c8o4x1Q7newbkQSdyQTOVkEwVSiqTE5ALAlRGsqj8t+9mv3HXzpB3MD9kM5ppYwRIGpyoI7gfkOxIkU5H2r4UsQ4bfc7+FX+jSrahQLa2wJUfa8oyfpXJ4BrNv1945ZCzyLwwMckLFI2JARncNWPtKgR1ld4kmz26Z0CSN03E7k+9pWQUDGzqxfOQye5AWK0B4CCqXXuHb7eVt7uEkcoUKMVYkAhQzOhJKFsRHRHy4gcG9B59PepY1iEckcidsyKCq9xQkT4DJo2cilKWzUDTEUAQNWjhgCCCCLBHIIP21+dRdP3e1aOaDbBUVHaQoweSXvMWWIDFm/DxhGVUAHCiq1p/RPf+H/AB4zFzaq1BgG9xBA8UxagKAHA4AJDQaaaaBpppoGl6pBE+7yfulIrHaVCfcAf6jFSCcqbEXjVEhroQ+oemMqVEgK/MztHGJWaybyEZUEGjeP/wBdBp9Nfl++6/PthJtpC06Bo1dYmaSZB3FMgLCx22hy5kMbA5UAMcdB0zqqpJ3YYGj2UhjiVrw/EZsLG3ItVDsEJoNYYlSqhgGw0000DTTTQNYyPYu2+3cwUxmB7jkBBWTuQQZrIg5P9JfFeFPNDWz1lOrbk7feSTqzsF20eUGaIhLSlO6xb6Io9x8KoHm9B16F1aBo4jH3IhHEUTbsRUlBSO27e2aglK6sR7jZ51fDc0acBLfFLPze3L+Dw3H6frWqTqO4j3J2SvtlmSX8Ve5ZEZw8kYspOEjDkjnxZ8eZekbtdynYn7e2u2U+81gwodzKiHxIxKjEsK4Ggs2aNVKlXhALSGhQIjcMWLJYpvNEhmBax51mfWm1PaknhleHcIhPdJMdimkVHFBXCr45sFBlkMgfPb6jLFLGzyR++VUkREyZWuie5OrAqzUuNC4wQSrVqN03p80kimc4JLKiyRB2Y5RqZDmTuJFtu0sZ4NoPIutBql6DC4vubghiWGO5nQe8cn8N183f78jnnXLpGxV9j2Rakq6O1kt3FJjZix5Z81vI8ki71J6RIYydq55QXET+eLgA2fLJYRvr8rGsxrn1GNtu/wATECUP+URqCSQB/URQLMi0AQOWXj3FUGgkwld3tRn8s0NMPHDrTDnkHkij4166Numkj9/9RCUk+nvXgkD6BhTj/NZdQ1nG2Jew21kJfMVURc5FiRwYmJLFvykkm1Np2l/D3SHws6sreOZEGSfyYxLZ+yKPoNBaazHrvapLHGsqdxMnpPb7pO2/bHuBUnK8QwILYCjxqX1/rhhPbjAL1bMVkcLwSKjiUvI/BOC1QBJK2uWei6pt5Z5YtzKZiixgMxVO2ZXMdqmC9t8r5zdwIz8p4IS/S/RxKmZ+LijEsjLHKEjdme85CYzdEvIFrDg+CAhFP6j6SmxmkmEm5rcPFgWlZkWQVZNuzyMqQKVBQ0C1tjzH5j6nuopItq263PdaNFXuCBQ03uBAkbbMXjbEESKDQ82TQnzQgRr8UdxV4TGQstByQIonyJJlkZLKuRitEqtLoLbYdLO6li3W4iwEdtFE6ANkeFlf3GnEdKFIBBBJ5xCaV0BBBFgiiP31RbPevAoMjNNtsEx3BAzXyp7wAHt+U5gcW2QULlq/0FR/5s7WmUxBlcUVZmZa93AViQop2WgB7aX5VAELqUcW5dfh40aZSGXclLSMoSB76pzZYYKQaL+5LBPf1N1BkMUK5qJS2UiI7soSiVQLGwMjAmrqgHb8ta5S+odvCIFR0RO4IjHIGR1pCR7Xph8oqxyCK8g6DovXbLwyRSq6+12iHcALAEFcfxMSDwxQCwR9NVWy2pnklhVpQgC96aQoZGo5JEY1UJGhVixUAOVfkLmGMf1HLLuZYpYttHNt4WlJdqyYoAuIyZMQ5ZgGsqMLYeNaLf75NvsXngEaIkJeMECNPGSg3QUEkDmqv6aDrF1F42SPcLTMcVlUfhsfIFZFkYgeG4vgM3F2mqefqe2mhQtkyyH2qEkL3GefaozVkYcmvaQOQa189Lb0yRupD1FK0atIJAzqKKk9wB7AIUlvJUm2Bshc6aaaBrPdU9Qss/w8MZZ7UFmU4gsC4rkWKU+66B45NjVh1zqnw6LQVpJGwjVmwUtRYlmo4qqKzE0eFoAkgGr3PRBuUzM/dlViVZHKxAghlXAFgAMU55a/d5qgquhSttkACyM6ooZUgZmk7cfbUMwyVEAW1UNbcsPno2fSfUs24Vnj2xdQoxKyJiXrKizEEDkA0hr97A8ej9kE6cIYskdUwLQyJIxZVCho3kGJtQpXIUAV4FatthFHayQZFXLMzA8NeRyYNyQWJIx45B8VoKjcb2DeQCSZJFERBdBRugGYMATiFYUwbFhjRoP7oHSOmwow+JEamLaIZrVeZAgM7swA8AxGxXknjXfrnSYd5ve2oVXjMRllVgHX/rMQMjkzBIwbSsCTkSAB733pmMOizdySNrjEwllSVCwcDMq1OrBygagQcBR4Khe+m9wX26kksVLJkSSWCMUDGwDbKob+dWeoXTulwwGTsoEMjZvV8mgoPJ4FKAAOONTdA0000DVT1T8OfbzE+22ha/A7tFSP1MkaJX1z1barPUW1Z4bjK5xssqhzSMYyHCsfoDXzc4mmo1RD30bqImV6Qp23KVY+gDAivAKsONQenzbpY5551N45pBaEqVUkoCg5B9oskktkeAQoCGWkl2SxKklySRy5IWZwpBJVWo0CCK8kG/bRkbzfzLJDGsdlqMhCuyAWAQJKVQQCzW3JxAC2woIc8ue2i3EkJmkK1lEllA/Oao4JAsL9CfFjg6ixx7aEbUQo8b5xP22Dl6dWhVZCbrEO5Ck/9W1fKdW+66uV3KbdEyOIeRiWGKnIAilIPKG7I8qOcuKjqnUYNwkG428XeYTxASlArQhqe27gDhWVwKAsiWxoNJvdksoAa7U5KwNMrDi1P0NEj7EEg2CQYSdQaEhN1QBYKk4+VyTSh+KSQkgV8rEijZxFrrluYUdGSRVZGBDKwBUg+QQeCK+h0FQWGysMCdqzE5UT2SxshvNQ2SQfEY4NLWMfb7eNmfZSYtDiku3pyGCq1FVZSGuJ1Uh1IIEiDgizX9K6+23RI5I5ZVkZGgVfc4ilSRwrZtkzRiFr8sQVABPGqX1FMrywhdtEYZpGTKJFZwWR5FlwdTHMrQhgUKZhlkVSxPITJeox7SWbdw7j4ylxfbkAzAqEy7TImTMERMkYeAGZlok8fUM/TepbX4hTjNkrLGuAnd1B7aOga2JB9oyHDAgjyJO39Od2NJV7pftZBJpJqd429nllxHkq5XNQyEFMMdSh6TjVneOJIB8MsMKykGpQ5lVjgxYnMrZzyLAnzTEIHQNz1AVCkUSiBADYTM/2o4wJMGKexTTqoyAsEULqfpW83TRtNJHEkZyRAjhy5GOTNHP7QFLDFXIOZvxWoG/6HuF3aS7eRYGkkOcYLyBlGTPKfcuHzFQtFQ0uVZEEWXT+m47iZJ5HMkpEymOSWNWAVImCxh+ChVb88SISbJ0H3q/U5YEaGYR7iSSFzCArIJGUAGNl95s5Agjg2QQKs9dxtJoIIwN1M7BoY7wh5ydIy1dsnwS3n6edQJYVk3PY2kpVgrd+a2kcc8L3WNimBpQ1XfHtI1LgO6KLFuFGS7lAstr+IqsZMsV+U0lUfuP1Og+9TDwSwyPOJTkQscvbj4IolGCD8TlRRIByI4sa7bjr7Bio2s3cAHzAFRd1k0JkI8eACdVvqOaTdzNsEgAUAM08hSvH5E5YgEqCeL9y8ckWe0LB5ArUp3CxhjycEiXi28kyBlv9T9a0GePXX3Tybd39olHcRdlMXSOshYcMOXGALJkRk4AADCy3Ozilh+HMu/7QULisUiHGscS3ZDEVweT/AH865dL2nU4ok2wG3TFqbc8tkpFlwlgiXI/myB8kn6z9xJJt2CK25nPtqu0xHcJQswONpGVDH7Z/UeAz/p30/t9hu0khG7qUmJmmACAFQUFYqayjAyIyLNyTZ1pNx0tG3hJMo7sIJEcssYyibEs3bdbYrIgsjxGB9NVvVhuZmZleJ49swbEDJZHjIc2LFSqVKhS2KHFjkSAkvo+8Xcb2SWFWCLGY5HLAq7B6TEAmmVVcnwakjsE0FCxPQYv7W4/73uv/AMuqnp3StvFFK8jSuYnlBczTM4XIsq5BsmpSoAJJ8DzrVayXUNlPITHt8VrdtI0jBWUEKrrmhotTsGGNG41sjk6Ct28BEyzOE28QDRvJGueLLixGTWsYBV43logla9hAJvNz0FnZZtvuSh9ttirF0FnASCji2X5sq4K4nVbKJgvw65BInYKkbOsjiNQ2Ly5WzyxuZQRh7kpiwy182ez2u7MGUUTOsjO7hFVnHacRyGlBDOHV+KxYMLtNBS9Q7uw3UfZPvlmQvEjyupLl43JEsiq+TywqXBGGMXsAoasGk3G2lY4ywLPZxX4R6PORQZJ+ISUpnEvgCuRr36m9IbaFYZ4kRGTcRtJJI4LsuSAkzTWwK4K3zCwrL+bVh6x3+3kQRBomk7wQ5FhgB7pLdVJj9it7uPsCDRAQOn9BLyvuYFbaigrtOG7krISxkLJKDXvKliTYWsSoXUnZvLvFWJh3oTIrmdsCo7UofFGVUEqvjiCEFANkW4uPsdxv92kCy7dcFaBnMwwz9sbsVUEggHvDAgEERH6HWq6MQO8g/JO9j7F6m/x7l/zoIm66ZDDLBJFFHGTLi7IgUkNG4AbECxmV8/XV5qu67YjVh+WaI/x3FU/4E/zWrHQNNNNA1y3W3WRHjcWrqVYeOGFHn9jrrpoMl8JL07aTYBZkVZJHdcYpeF4IRU7RYIoHGAOI4snUnbS7tdkI+3N8SIQuZMR94WsgWkceeQWy/UHxqw66MuxERaSzBX/0VR5qP6ExhSPqGOpnUdyIopJTwERmPF/KCfA/bQZvonWt3u9vGYo1ikR8J2nxILRthKEWJj+YNRJAH667bfpue4aM9pIoykzJBHhlKSa7j37+EViAFPK2WBozPRmyEOygW8mZBI7H80kv4jt/Luxr6ePpqR0YX33Fe+d/H+YBCb/W49BZarPUNtD2hdzMsXBohXNOQR4IjzI/bVnqj6ltG3G6jUSvGu3Xu+wISzyB4l+dGFBBJf1966Dt1dEDxFY0fcDIQ5D5ARTua8KqnnxdhQRlqJB6O2uXcljEsueZdyazyZ7VLxUBpHIAH5mJskk8pZRtNynellmziZY8hGWWnGfyIpObNCv1OWAA5Op3UutIIrhcMWx9ygsFUlMmNAi1jkElHyBfi9Bym9Nx55IqJ7sjjkj2FK2JIyGyPtBJJ9q1XOqjqGz7aGTddqSyyiDdMXFMxWkYWgUqAcmjJCk5MACRGh9V7nuRiVCizSKqEBSMyW/CBZVxPtKlvxPlY0lrfL1b0DuGKXdu7KZA0gWMyRxUkqjypuOmwIoXeZxJohfdJieYCaKNNsGWs3IlnoUpXyUT5F5ycHHkXzq023SVQMcpHkZcTK7Evz5x/KnNGkCiwONVU8i7UxQHcSqCpwCxw4oilI7Ps8BpI1v6ZAmhZ1Y/BySJabyWmHDou3P8i4iD/doKHYek9xFF2U3Z28Sklfh4owzXzZyQ19q93AXm/PXovUZJNvtJJbJ7jnI+SBDJyQOeD7eAbq+b1aSdHnPjf7lf2Tafcn67c/Q1/GoEnSZRuoMt7PIQkrDJNtxWCkjCFf7YHN+f50FJ6S6wkk0e43LP8S4MQBCKFDMCoxDZENQYYggBvcTWWrrpO8j+FVHXcpI1yOfhtwzLI7d1qLREe1ya4IAAA4Gvu/3RiLRxzyFlrNsYEjjzsgu5irI8exQzkuhK016+dK3Esiv3txNGoAKylYYwwNk/hyR9xCtUcgLsEfUAPccW0S8U3Qc8NKsO8Ej8/nkVLfnxZIH0oaR7iCcZGPeSUHGMkO4SxLQK0yqGFChd199TU2wItd7KQeQQ0BAH6fh8j6c3rt8EwN/Fzcjx+BX7j8LQdBvWAobeWvt+H/8AfqJ04fB7CIMvMMCLgMASwUKFGPtyLUOOLOoE27kSQos08i9yNcg22P8AVbCwO18qlWvm/a1XqF6ldZtnIyb5jGGjWQydtUwd0DZ4xo2JiYkFWXgghhwdBn+t+pjIwaR4so8JIqV8FBnU27EhVbt7eUAlwaLAhCSmtp6L6sNyk7gUROVYXfPbQ8fWiCDRAI8EcawA7DTfiQyq+TE9yMokhpiQGWHt5uHIFMcmc3ZN62npzoSRTb0QyPHH8QvsQggt2IizMzKWLkk2cuTyeb0Ej1H06bvwTwAkCSISKApYBXrNciAB25ZlauaZSPloweo9PXZbh5tu0YfcB27LXZcWWeNURne2lBYHxY5ANa0Z6c92NxMOPH4R/wDijOs7642n4BD7wce4xzDb+9QOVFRFgeR8oNi1r3WA99O6Gm6Tv9REc7qCCGEbQopp/Ye2tiqJOTCywyauOm230Uu47Z2idl2BSZVUqzKXIcsOKrDGra2a6HJl+mevRbqJYnGMwVllgcEFSmKuCGHI96H68Ov3F+4+lLD3J5WLEM8pC2Bw7uhIuy6xsEJuiFUVSqAFP6j6Rt9iV3sSBCsigoqAplJjCCFDKynwKU17iSrHnV56VSQxGaYoXnIkPbUBfkVBVSOCCqKbyPnWe9YdfRoniYS+5HWoFZ3Ul0RJLW/ySiVQUPgEEHG7ro/pyFIIlBlX2C1Td7oqCRZxPc5Fk0dBY9eUnbTV57TkfuFJH+OpqMCAR4IsarJPT8LAgtuCCCCPitz4P/vNdegAjbxoSSYx2yTVkxkxkmuOSv0/w0FhpppoGmmmgq+sr79q5uk3HNGh74pIhf3GUg4+9aep4BJtZYmBKzARGvNSsIjX8Pr16hX8AkfleN/9iRX/APl1y9UTrHAJHxwSaFmLEAACVLaz/Z8/xoOnQJa2cDN7agjJBrj2Anxxxr16dVhtoiwpnXNh9mkJkYf3sdV3bdOk4yE5rsaY1RyEPJr6G/prQjQfdVvR1szy3YkmOP6CMCL+4tGzX/nak9T3XZhklPPbjZqAv5QTwPr48a89J2hhgiiJspGqk/cgAE/yedBlv+ULb5+0ZdxtrOkbJH3Spdola0o+1l4yPA/Q1rDbjqO7kbcpGRI6NOim3XOYM63GO1gz4p4zH4Uroc8TjufXe9jgmgklkaNMSz4qGySOSJznyHxQEsMObryPa0TpXoQYGQiFWkIfmKZWU5tKOE3AUUXNBQtfXLQc/Q27jgfHcSMs7rZQgsiIW/DQu6d2JUBAVJcBlK+INgLYb1Dvd2qu4fbQzCSHtRtbOsTIbl7lYo7XkFrIquVqwEL1R6LYbeVl3L4rt5EAMUbMBIS0xLBc2VlPyDxzXuxKvQnTJp1eXcmdUaGOKMCeVTSGQEhlKk/MKkBIbgitBYbzpa7ncJC4maNLMqtM5HujIwfF65DgYEnJWewAFLVvVRHBPB8NJMUfcRq8UckuMd7g5uyiQUHlkCEEY4qQBqwj9Qx7NZNrQ70cmCFvYj5r3VkllrFSQTmT7mZWIUllB7x73aKke3i3EMszzxyMqMhd2Mokd8FJNWGN80B540Gr1nfUKytuI127Ks3ws5QsAR/U29jkECwCMqNE3TVR0WqbqglMjfDlRIsHGQse5xx58kI4B5ANEgjgh56X0ohleVVXDIxxhi9FvmkdiBlKb+auMmAJyJP5rH1ncQ9RgRdqtSvKfh1XbHvXIztMsobJZAhVsJAOEPPNjavuoI5INxExllKyCUscpRHgWbJR/TAmijUj2qGJHzHnx1fZx7LZxzhIe6j7fNyMS7F0jJLhSwu/NG+R9b0Hb1TuSNvKdvsZJNwwIWokBUnjMuQynHzwGsgCtY3pXTdqkhmJWbdwmMMscYdZcmHcRIqGOPigoaIgFiRY1q9p61kaJpJIEjxkVMWeccMVGdttx7QX5NUApuqIEn0r6hikWWV2jR5JA5RGZ8QI40Fkqp/LV4gWCBdWQ4r06JFMsa1uDPLHEAzBA4knxZkDBSEWSRj+gPkhdUW8cxxhSl7aWQNchUxSwK4x5ZgkcojUBV8OmDcFWwttyom3TgN21dwv40EyBkkWLuJEzhVLssDDjkZk/QjVX6r6a5leTcRl6NRMXZQpMjdoI2OCX+At5K6sGKhi1MEz0ZBspI4RG8yM0KcZFbPb5Af+oHAy4Lg0pIsLY1nSdukUs0aKFFowAH9oGz+pLKxJPJNk+dZ3070jOSMvullaH3kKCjEuS9lD7kRntjeRJFAquSnT7f8Aymb/ALOL/fJoPvWenLuIjG2PkMpZcgGU5KSv1FjkfUWPrrh0eGExsogiib5ZolVaDVyDQGSkEEEjlSP2136z1RNtEZH/ANVb5Zvoo/4/YAk8A6p9z0ETuzbxVctgFCB8AqnPBgD7+cwXehT440WyDL9U3KDfRtsNzEELIJmXuNGrBHSNZpVcRgNSoqE3mUtX9uPrqfWeo7eWQSQMO3HI53QtomTtM55NRiQGKJBkqgsGagGxOt3nTUJyQNG5UXjhVWMlltTGQquKDE8A4+L1BXorA8dlEDjEiEIVJJopkZEskrRCD5j9b0H5/u9sUjSXuSrvfZTTxy+0hEkQFkaUH5kGABlaSZwCgkobf0tv9xB2ItwjrBIuMTOEUo2TYRlAqFBgoAyHlo14PBuY+iqEaFlEgbhi4BzAJdWYsr5PmQCG48mqpdVsu1kQwur5QrKpXb+4kUzK1ZOCaX8QRlDgYqXkAaDX6r+j8CVPqk0l/wCue9/ulGpe03CyokiG0dQymiLDCwaPI4P11B2q4bqZQKEiRyX93FxMf4RIRoLPTTTQNNNNBT+py5jjijC5SzIvuZlWluZgSoJGSRMvj8w1z3+5iljk229URCRChtrjcMK9kpAGXn2kBhV1VEzut7Ezwuiti9XG4JBRxyjWPswFjkEWCCCRqr2e23xJzkUDH5ZMJQzHyLjjiIUfc82fFDkK+Hq8m0cbadhMuAosVydWOClWJokkgdt6Y+7FpKrUjp3WRCVhj7m4iAPhZGngAHtWZCMyK4BP4hoWr+5xL2e0ljVk+C2qK4t1il9rMRRyBgW+ABZuxrjsejT9xWsbSMIbi28pkDMa+kkQjQKFPyrZLeRXIe+ub/v7YfDviWnhQmSNxhciGpI2KPTAgVYJDgjzqcYd3/6fb/8AdpP/ANjXva9GiRZFYGXutlKZafM0ALFYhQFACgACvHJ1lW6fAYurXBC3ZkdYx2o/aBtIZKHt/tux5++g4+oOnbuXdIrzbeVVjLn2tCkSZgU990v3LPBZQewOKBB1vptGTbpG8yTMoounih4Hkk0KFnk1Z5Os16T6UqlFZERXklk7SVj/AM3KQoWI9rEtcn6Er5KWbfqMm3acw/BfEOihmIjgpQfAuVls837bq+asAhoJJAotiAPuTWqrr3WDDA0sS9zg04oxp9MpDkD2wTbY2aBoar412g3EcR2Cxu4NMU2vtHnkK5eiVqwKsDXabpUbbhovliZFkeFcQshBZfctWVNrlRF4IDYJBCPsJUBaQdQjkLmy4EZ9o+VRTEAC/oP3skky5N8g5+MB/wBFEb+/EGh+uq/ZdVXYFtp2pGihRcBCrSmJDlgrAAOwKRkhwGFh1LWoLXKddVqKxTsCuQZYyykEZAhhYPH2OgjNv4+b36gL8xHZscXySpA4IPI8HVLsuswncvh1SNwYU9x7BBppPlKgLYzFjzWPjzq96ZuVl+MIDgd2iGjdD/Qi8K6gn+6tZP0ruCej5oCe3tNuBkrAZIgY1dZAWLK8eRdg6DSfFw2yfFoMvIKRgPY55K0xoH78A/bVemw243O1ETI1SksI4gi8RSMCWjUKTlzRN+f11deoN1232rFWYfEVSCz7opVHH2sgfz9rOonXuon/AJuywTM6zKypjRIxZHPnjGN3b3cEgDgkaCx6r1lYHRO28jP4CYDm6AJdlFnmv9E+NR936i7WGe2mGbFQC23BJCliADMCxpTwtn6+OdVnVevxK67iPcRxhYyZIp8oWZQbB98ZZa91rhZvgrRuFsknB7UciwAQQtuC8gbGVkkMgxIJY+5Hamjs4ENywIaP1E4k2Mzx034Jkj8D3KvcjPI49wU3XGqvd7aOYR93dbpsGzXGLA5UQCCkQPhj9dSeob5Phm2+1DbhuyY1EYyUUoT3yEiMEWDRYMQDQJGpez6uzRqybbcMpUUSYLII8/1fP30FdtDtogWTdSKPDSMkf5bNPK0PkEt8zcGx51CO6jXcyu2+nVXiiRZO3FWQaU0p7NEgMCOOb+tcS9lvM+nbqQhkUjcuA+IIV8pATRIHDX5sA886k+s9t3Y4oQQrSO6oxr2uNvM6tR80yg1R8aCr6hArSZmeadJIZIe26YMqyYsWgeOFTl+HfuJ+hDDGm5/G7wPEiiGmYAnGRCKKsWB7QAHbjkLIfJYU9EKLmTc4jYEhmLcUMbJ7DH8xF+CeOf4vUIdZXcb0Lc0ce3TMWhAeRlOQB5zwiblRwO5yMgpUNBEvj3MvytwLu/IZqo8IRd3yOeRpjZF3/aoZ/MQFAYKarFh7TY4y4q9Vmz2sk5kynlQRuEXttRPCSlnBBGWRKlaxAsV9u8nSp6pNwtXznETY44OEiD8o8D78cmw9ywjHni1FUknDLTXjZybJVrgNQ4Osj0jb7l4HgWBxGHljxMiKcAxMcZ5JiGJX8RbemsKOK1Y6ROxuTdOPuIUCqSMaNSmSiMfy4jk2D51XdJkOzaeOpZ1O5UBy0VhpEi4I9v5mLkgH5iedBF6dt4k2sDPsIWTCJUZVjs9zFAcCoxBzBNngE341c9F6Qsc0kwghgyUKFjC5HkszOVAFn2iuaxu+aFdBucelbNmRlNbK0VHJHvisYqMuORVauDvp1/EaH8I/lWzKn6sgsMDyaU2KHDWaC101G2m/jl/purUaIvkH6hl8hh9QRY1J0DTTTQNNNNA0000DWW30f4HVsbsl/AJN/BxDgDk/sNanWeicMOpAHxKQf0PwsJ/46Ck9NhvibixZl2yO0TO4/rvIzut2ocvEtigDfJH16dTG67xARo4txNFmsjpfDRIyqE7mQMUUljJeHb6i9cY9ufhtpvwHXGBe4FYLIqkFhhnSGixDRuKYEHho1Bs9t1NpN3BE7hse44BgkhcMFwUEOTlkrym1oHA1wDoImy3bCcKO52I9xKUVYZnsIGjxUrGQozc8lqARQoq60W0jkkm7zp2lVGRUOJdsmUlmxJAHsFAE/Mbo8Cq6D1Z12yZLACuSufiBw6sVe7Tg5g3+t8nyeW59QzFJGieF3RcisStJHHxlcs5ZFK+DSgPXIB+ga7VZ0UYtuI+AqTnGvtIqzH6/25G/w1UDrMhDpJu9vG6O0bLHGWlsH2lFaRqZlIYKUf5h83k2npRR8LEaIcqDLlyxk8SZnm2Dgg81xxwBoOmy+fd/9qP/AAItUPSSF6DD9P8Ao5Pp9TAPt+p1d9PkuTeD7Sr9PvBFrO9HUn0/DXkbGM/7KBv+GguvVDENtKr/ACtL8/VWHH81/F6lQDLdyk1aRRqv3AdnZj+zYoP9TVT643bRnalKJE6vgSBkAQhs0TSiTPgX7APrzzmneVe/i0MyzxwdyBywdTKqN88YDqpaT5kIBDFTydBd9eizjWO6Dyxhv1XMMyn9GVSp/Rjrz03bIxldkUsZnslQT7aQf3KoH8ayPc3LplNvCBFvVTKoO3UaiQdylHmSlNMK8Cjxq320W4fay7oTNE8yGZY4whRT2lC8yxZG8QTYHk8fUhd9e6om028u4kICxoTyaBPhRf6tQ/nXP0u17PbH/wBjHf74i/8AG9ZqWKb4wM7ybhERJYFJXlCDFOSkeKuwEwYWpPFL8xGtL6bgCQYrGY0DyYIVC4oXYqAv5VrwvFChQqgFP0of9GS/9i3/AII1P9Ry7aRHSRvfEGYYF80YxsLXt+6+3IfHNMdQumLXTpgfIjdf9mMD/hqX1Dp8yR7krMmMgkdsoiW5TEAMHAoKqgWp8c3oKvfrHP8ABbaZT2gkbO4crzJHJGiGucXxcNyAbRfdmRrSjawSIYgiFUYDFRQVgAwxrwQGBBHjVD6m3KbdoZGjWVdyF2zREqCxppIiMuKDZg/o9/lo89n07cbbcgRMoWWN5Ght2QyK0YOUsjM5kYOSGVVHtJZTxoLj0wgVJVGQKzyKQzs7e04qSWJblAjC/oR586pOl9Q/C7zbqd3ldj2okyZMABIpSRWxWNg3ICg5IPcxBaz3aB3Dvs51kNKZY3iVqF0C0cwcoLNA/fxqB/5OJ3BozhpNvOmcva4y7ZFYU5qhRa6F8gnkJuw3bfFrGu4aZDE7srLGMa7RW8VU8iWxxXzXzVV0Ee13O6ZZSsne7hEZf/1d0VWCA0b4YNX5Qb8a49K6D39tEEWWCKVI3du6sTFSA1BdtiDa+2yRQPhtduj7N8CO3I/bmbCWB4VsxBtpRBKDIrEGYABQWofLoLTbR/8ANtog/txhaFe1QWH7exbr+NWe96ikftAMklcRJRc/wSAo/wA5iF/XVBKwG12GXgSIHz4qo3Vsr+oo/wA6mlfgUHbEbRE0qGw91dJ20Yymh4rLgksfoEzbdNuUbiYKZQpVABxGG5YKSLJNAFjV1wFsg2Wo+w3DSIGeNomPlHKkj/ZJH+P92pGgaaaaBpppoGmmmgayEXV9vA/UU3EkURbcWFZwrSKdtAMgCbPNpaivb9wda/XwqP7tBkuk7aaPpmzhlB7p+HV1Y2a7ilgSBywjDWfuDz9dcE6NJI26CgZJvg4IlaPJe0rAh0QspHd5BByxKk4tQ0vV9q79lo8S0UueLEgMMHjIsA0QHyHB5UDi7Hvpe1ZFZnruSOXfHkAkBQAaBOKKq3QvG6HjQUu76UsGxdnCtIgadnIzOSv3/moMaIoHg0AaHjX3p/S8dzu4pApi3EYIXn3C3V7FADh1XjkgAnzrQ7vbrIjxt8rqVb9mFH/A6renbafuI04QGOJo7Rie4WMZyAI9o/D8Ek2x5oWwZ/auNrNuI5N+0TNMGXvrEM17UdlPaobkFSV+oN2dc+mbQQqVi3G4lkpyvYhkSN3JLFmLBoAxd/oVT6Y+3jd6aChj3phaQTLIXZUa44ZXUkIFbEopF5A+0m9Q+l7CaPoqQGM95dkEMdi8hHWIN1d8eav6jWq1G6hte7GyZul17kNMKIPn7GqP6E6DHepuppPNt8IpJY1WUuWRo1tgFSM90LbSP7MRZH1AHOraCRi8cBWMLDuFSo7IAWAygUfBFp5+4OukPQ3DUOzElkmTbxiOR74xIIbEV5ZWs0Kx1Nk6QFVBtyImRiwLLmCWBDZ2wZibsnKyQCSeQQ9dGbNZGI8zSij/AJjmL/HC/wCdWDCxWuGw2gijWMEkKPmbyx8ljX1Jsn9TqRoM102IBdhISO4qmBnH1HbOa/sZYEP+rrm+9njDyyncLJbN2BEJYyoPCo0aswYqK5YWxJx5rVjB0UrKD3biEryrFjyHe7t75TJ3YCrtvNADVxoMP0xzDtdxt2SZpJZdwYahmOSzFnitymK+1gpyKhSCDVa1vV4y0EqrZYxuBXmypArkf79S9NBhOrb2Pf4wFjt0jjLySTxSxXmjxFY1nVMqBJZzwvtoEnJIsrgRgbYk7mBRuG3jxkR9u3BH4jdx42RZEUAkUFbLgE/oTxK1WAa8WLrVJ6p2KMhe2V37cJxkdQweQKAwU80XY/sSDwToIqeqpV3CbWTaO0zxGSoJI3UKCqkkyGOqLixR/S9cer9TdXkkMciyiBY4ISl0ZmUM8jqxjoOIwfdShCbOY1Zbfa/9IyyHGxtYlFLRpnkJtq93KePpX0yN2+626SI0cihkcFWU+CDwQdBi5fU77cbfbx7Vo4mb4dJZHRu20b9mmjU+48ZVlyoJvg62PT9msMaxrZCjyasnyWNcWSST+pOs1vvTUMizbI5KsiCWF8maRJFpGZWYliwIjYkmyZDd2daHpG6MsEUjDFmRSy/Zq9w/g2NBTbfaSMu3iaFx2psndipXhXPt/ELMCWABIPBN0Rq32nSIImzjjVTRAocKDycF8LkQCcQLIBN6naaBpppoGmmmgaaaaBpppoGmmmgaaaaBpppoGmmmgaaaaBpppoGmmmgaaaaBpppoGofVNm0qpiwUpIrjJcgcTdEWD48EHg0eaozNNBD2OzKNI7sGeQiyBQCrwqgWTQsnk8szHgEATNNNBB6jsmdonjYK8bE8qSGVlKlTRBqyrfuo176Xs+zGEuzbMSBQt2LmgSSBbGgSTVcnzqXpoGmmmgaaaaD/2Q=="/>
          <p:cNvSpPr>
            <a:spLocks noChangeAspect="1" noChangeArrowheads="1"/>
          </p:cNvSpPr>
          <p:nvPr/>
        </p:nvSpPr>
        <p:spPr bwMode="auto">
          <a:xfrm>
            <a:off x="307975" y="-708025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9" name="Groupe 8"/>
          <p:cNvGrpSpPr/>
          <p:nvPr/>
        </p:nvGrpSpPr>
        <p:grpSpPr>
          <a:xfrm>
            <a:off x="96104" y="77651"/>
            <a:ext cx="4320479" cy="3315905"/>
            <a:chOff x="96104" y="77651"/>
            <a:chExt cx="4320479" cy="3315905"/>
          </a:xfrm>
        </p:grpSpPr>
        <p:sp>
          <p:nvSpPr>
            <p:cNvPr id="42" name="Rectangle 41"/>
            <p:cNvSpPr/>
            <p:nvPr/>
          </p:nvSpPr>
          <p:spPr>
            <a:xfrm>
              <a:off x="96104" y="806411"/>
              <a:ext cx="4320478" cy="25871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50000"/>
                </a:lnSpc>
              </a:pPr>
              <a:r>
                <a: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Ecris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sous chaque image le mot à apprendre qui correspond.</a:t>
              </a:r>
              <a:endParaRPr lang="fr-FR" sz="1400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b="1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b="1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b="1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endParaRPr lang="fr-FR" sz="800" b="1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endParaRPr lang="fr-FR" sz="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Complète 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avec le </a:t>
              </a: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s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ou </a:t>
              </a:r>
              <a:r>
                <a:rPr lang="fr-FR" sz="1600" dirty="0" err="1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ss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..</a:t>
              </a:r>
            </a:p>
            <a:p>
              <a:pPr>
                <a:lnSpc>
                  <a:spcPct val="150000"/>
                </a:lnSpc>
              </a:pP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Nous </a:t>
              </a:r>
              <a:r>
                <a:rPr lang="fr-FR" sz="1600" dirty="0" err="1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pa</a:t>
              </a: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__</a:t>
              </a:r>
              <a:r>
                <a:rPr lang="fr-FR" sz="1600" dirty="0" err="1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ons</a:t>
              </a: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 les a__</a:t>
              </a:r>
              <a:r>
                <a:rPr lang="fr-FR" sz="1600" dirty="0" err="1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iettes</a:t>
              </a: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 à mes __</a:t>
              </a:r>
              <a:r>
                <a:rPr lang="fr-FR" sz="1600" dirty="0" err="1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oeurs</a:t>
              </a: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 pour qu’elles les __èchent avec la __</a:t>
              </a:r>
              <a:r>
                <a:rPr lang="fr-FR" sz="1600" dirty="0" err="1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erviette</a:t>
              </a: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. </a:t>
              </a:r>
              <a:endParaRPr lang="fr-FR" sz="1600" dirty="0">
                <a:solidFill>
                  <a:schemeClr val="tx1"/>
                </a:solidFill>
                <a:latin typeface="Cursive standard" pitchFamily="2" charset="0"/>
              </a:endParaRPr>
            </a:p>
          </p:txBody>
        </p:sp>
        <p:pic>
          <p:nvPicPr>
            <p:cNvPr id="4098" name="Picture 2" descr="E:\BANQUE D'IMAGES\d-g\feuille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1037322"/>
              <a:ext cx="814390" cy="81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" name="Groupe 3"/>
            <p:cNvGrpSpPr/>
            <p:nvPr/>
          </p:nvGrpSpPr>
          <p:grpSpPr>
            <a:xfrm>
              <a:off x="96104" y="77651"/>
              <a:ext cx="4320479" cy="728761"/>
              <a:chOff x="33346" y="35943"/>
              <a:chExt cx="4394637" cy="625541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33346" y="35943"/>
                <a:ext cx="4394637" cy="62554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lnSpc>
                    <a:spcPct val="150000"/>
                  </a:lnSpc>
                </a:pPr>
                <a:r>
                  <a:rPr lang="fr-FR" sz="1100" dirty="0">
                    <a:solidFill>
                      <a:schemeClr val="tx1"/>
                    </a:solidFill>
                    <a:latin typeface="Script cole" pitchFamily="2" charset="0"/>
                  </a:rPr>
                  <a:t>       MOTS A RETENIR</a:t>
                </a:r>
                <a:r>
                  <a:rPr lang="fr-FR" sz="1000" dirty="0">
                    <a:solidFill>
                      <a:schemeClr val="tx1"/>
                    </a:solidFill>
                    <a:latin typeface="Script cole" pitchFamily="2" charset="0"/>
                  </a:rPr>
                  <a:t>:   </a:t>
                </a:r>
                <a:r>
                  <a:rPr lang="fr-FR" sz="1400" dirty="0">
                    <a:solidFill>
                      <a:schemeClr val="tx1"/>
                    </a:solidFill>
                    <a:latin typeface="Cursive standard" pitchFamily="2" charset="0"/>
                  </a:rPr>
                  <a:t>dessous / dans / la classe / une grosse chenille / une feuille</a:t>
                </a:r>
              </a:p>
            </p:txBody>
          </p:sp>
          <p:sp>
            <p:nvSpPr>
              <p:cNvPr id="3" name="Ellipse 2"/>
              <p:cNvSpPr/>
              <p:nvPr/>
            </p:nvSpPr>
            <p:spPr>
              <a:xfrm>
                <a:off x="107504" y="82731"/>
                <a:ext cx="216024" cy="216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</p:grpSp>
        <p:pic>
          <p:nvPicPr>
            <p:cNvPr id="4102" name="Picture 6" descr="http://www.google.fr/url?source=imglanding&amp;ct=img&amp;q=http://www.dessinsdessins.com/dessins/dessin-chenille.gif&amp;sa=X&amp;ei=10zlUeuFKI2W0QX8oIGgCg&amp;ved=0CAkQ8wc4GA&amp;usg=AFQjCNG-QS4KaLKmysFIFQ4a0AU4Tn2eC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438" y="1084477"/>
              <a:ext cx="720080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E:\BANQUE D'IMAGES\réglures A5 2 lignes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104" y="1736815"/>
              <a:ext cx="4320479" cy="584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8" name="Picture 12" descr="http://www.coloriages.fr/coloriages/coloriage-objets-de-la-classe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1074" y="1108353"/>
              <a:ext cx="594418" cy="594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2" name="Groupe 31"/>
          <p:cNvGrpSpPr/>
          <p:nvPr/>
        </p:nvGrpSpPr>
        <p:grpSpPr>
          <a:xfrm>
            <a:off x="96103" y="3475188"/>
            <a:ext cx="4320479" cy="3315905"/>
            <a:chOff x="96104" y="77651"/>
            <a:chExt cx="4320479" cy="3315905"/>
          </a:xfrm>
        </p:grpSpPr>
        <p:pic>
          <p:nvPicPr>
            <p:cNvPr id="37" name="Picture 6" descr="http://www.google.fr/url?source=imglanding&amp;ct=img&amp;q=http://www.dessinsdessins.com/dessins/dessin-chenille.gif&amp;sa=X&amp;ei=10zlUeuFKI2W0QX8oIGgCg&amp;ved=0CAkQ8wc4GA&amp;usg=AFQjCNG-QS4KaLKmysFIFQ4a0AU4Tn2eC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438" y="1084477"/>
              <a:ext cx="720080" cy="720080"/>
            </a:xfrm>
            <a:prstGeom prst="rect">
              <a:avLst/>
            </a:prstGeom>
            <a:solidFill>
              <a:srgbClr val="FFFFFF"/>
            </a:solidFill>
          </p:spPr>
        </p:pic>
        <p:sp>
          <p:nvSpPr>
            <p:cNvPr id="33" name="Rectangle 32"/>
            <p:cNvSpPr/>
            <p:nvPr/>
          </p:nvSpPr>
          <p:spPr>
            <a:xfrm>
              <a:off x="96104" y="806411"/>
              <a:ext cx="4320478" cy="2587145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50000"/>
                </a:lnSpc>
              </a:pPr>
              <a:r>
                <a: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Ecris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sous chaque image le mot à apprendre qui correspond.</a:t>
              </a:r>
              <a:endParaRPr lang="fr-FR" sz="1400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b="1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b="1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b="1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endParaRPr lang="fr-FR" sz="800" b="1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endParaRPr lang="fr-FR" sz="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Complète 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avec le </a:t>
              </a: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s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ou </a:t>
              </a:r>
              <a:r>
                <a:rPr lang="fr-FR" sz="1600" dirty="0" err="1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ss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..</a:t>
              </a:r>
            </a:p>
            <a:p>
              <a:pPr>
                <a:lnSpc>
                  <a:spcPct val="150000"/>
                </a:lnSpc>
              </a:pP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Nous </a:t>
              </a:r>
              <a:r>
                <a:rPr lang="fr-FR" sz="1600" dirty="0" err="1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pa</a:t>
              </a: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__</a:t>
              </a:r>
              <a:r>
                <a:rPr lang="fr-FR" sz="1600" dirty="0" err="1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ons</a:t>
              </a: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 les a__</a:t>
              </a:r>
              <a:r>
                <a:rPr lang="fr-FR" sz="1600" dirty="0" err="1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iettes</a:t>
              </a: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 à mes __</a:t>
              </a:r>
              <a:r>
                <a:rPr lang="fr-FR" sz="1600" dirty="0" err="1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oeurs</a:t>
              </a: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 pour qu’elles les __èchent avec la __</a:t>
              </a:r>
              <a:r>
                <a:rPr lang="fr-FR" sz="1600" dirty="0" err="1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erviette</a:t>
              </a: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. </a:t>
              </a:r>
              <a:endParaRPr lang="fr-FR" sz="1600" dirty="0">
                <a:solidFill>
                  <a:schemeClr val="tx1"/>
                </a:solidFill>
                <a:latin typeface="Cursive standard" pitchFamily="2" charset="0"/>
              </a:endParaRPr>
            </a:p>
          </p:txBody>
        </p:sp>
        <p:pic>
          <p:nvPicPr>
            <p:cNvPr id="34" name="Picture 2" descr="E:\BANQUE D'IMAGES\d-g\feuille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1037322"/>
              <a:ext cx="814390" cy="81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5" name="Groupe 34"/>
            <p:cNvGrpSpPr/>
            <p:nvPr/>
          </p:nvGrpSpPr>
          <p:grpSpPr>
            <a:xfrm>
              <a:off x="96104" y="77651"/>
              <a:ext cx="4320479" cy="728761"/>
              <a:chOff x="33346" y="35943"/>
              <a:chExt cx="4394637" cy="625541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33346" y="35943"/>
                <a:ext cx="4394637" cy="62554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lnSpc>
                    <a:spcPct val="150000"/>
                  </a:lnSpc>
                </a:pPr>
                <a:r>
                  <a:rPr lang="fr-FR" sz="1100" dirty="0">
                    <a:solidFill>
                      <a:schemeClr val="tx1"/>
                    </a:solidFill>
                    <a:latin typeface="Script cole" pitchFamily="2" charset="0"/>
                  </a:rPr>
                  <a:t>       MOTS A RETENIR</a:t>
                </a:r>
                <a:r>
                  <a:rPr lang="fr-FR" sz="1000" dirty="0">
                    <a:solidFill>
                      <a:schemeClr val="tx1"/>
                    </a:solidFill>
                    <a:latin typeface="Script cole" pitchFamily="2" charset="0"/>
                  </a:rPr>
                  <a:t>:   </a:t>
                </a:r>
                <a:r>
                  <a:rPr lang="fr-FR" sz="1400" dirty="0">
                    <a:solidFill>
                      <a:schemeClr val="tx1"/>
                    </a:solidFill>
                    <a:latin typeface="Cursive standard" pitchFamily="2" charset="0"/>
                  </a:rPr>
                  <a:t>dessous / dans / la classe / une grosse chenille / une feuille</a:t>
                </a:r>
              </a:p>
            </p:txBody>
          </p:sp>
          <p:sp>
            <p:nvSpPr>
              <p:cNvPr id="40" name="Ellipse 39"/>
              <p:cNvSpPr/>
              <p:nvPr/>
            </p:nvSpPr>
            <p:spPr>
              <a:xfrm>
                <a:off x="107504" y="82731"/>
                <a:ext cx="216024" cy="216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</p:grpSp>
        <p:pic>
          <p:nvPicPr>
            <p:cNvPr id="36" name="Picture 6" descr="E:\BANQUE D'IMAGES\réglures A5 2 lignes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104" y="1736815"/>
              <a:ext cx="4320479" cy="584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12" descr="http://www.coloriages.fr/coloriages/coloriage-objets-de-la-classe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1074" y="1108353"/>
              <a:ext cx="594418" cy="594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1" name="Groupe 40"/>
          <p:cNvGrpSpPr/>
          <p:nvPr/>
        </p:nvGrpSpPr>
        <p:grpSpPr>
          <a:xfrm>
            <a:off x="4716016" y="77651"/>
            <a:ext cx="4320479" cy="3315905"/>
            <a:chOff x="96104" y="77651"/>
            <a:chExt cx="4320479" cy="3315905"/>
          </a:xfrm>
        </p:grpSpPr>
        <p:sp>
          <p:nvSpPr>
            <p:cNvPr id="44" name="Rectangle 43"/>
            <p:cNvSpPr/>
            <p:nvPr/>
          </p:nvSpPr>
          <p:spPr>
            <a:xfrm>
              <a:off x="96104" y="806411"/>
              <a:ext cx="4320478" cy="25871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50000"/>
                </a:lnSpc>
              </a:pPr>
              <a:r>
                <a: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Ecris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sous chaque image le mot à apprendre qui correspond.</a:t>
              </a:r>
              <a:endParaRPr lang="fr-FR" sz="1400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b="1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b="1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b="1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endParaRPr lang="fr-FR" sz="800" b="1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endParaRPr lang="fr-FR" sz="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Complète 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avec le </a:t>
              </a: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s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ou </a:t>
              </a:r>
              <a:r>
                <a:rPr lang="fr-FR" sz="1600" dirty="0" err="1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ss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..</a:t>
              </a:r>
            </a:p>
            <a:p>
              <a:pPr>
                <a:lnSpc>
                  <a:spcPct val="150000"/>
                </a:lnSpc>
              </a:pP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Nous </a:t>
              </a:r>
              <a:r>
                <a:rPr lang="fr-FR" sz="1600" dirty="0" err="1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pa</a:t>
              </a: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__</a:t>
              </a:r>
              <a:r>
                <a:rPr lang="fr-FR" sz="1600" dirty="0" err="1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ons</a:t>
              </a: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 les a__</a:t>
              </a:r>
              <a:r>
                <a:rPr lang="fr-FR" sz="1600" dirty="0" err="1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iettes</a:t>
              </a: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 à mes __</a:t>
              </a:r>
              <a:r>
                <a:rPr lang="fr-FR" sz="1600" dirty="0" err="1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oeurs</a:t>
              </a: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 pour qu’elles les __èchent avec la __</a:t>
              </a:r>
              <a:r>
                <a:rPr lang="fr-FR" sz="1600" dirty="0" err="1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erviette</a:t>
              </a: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. </a:t>
              </a:r>
              <a:endParaRPr lang="fr-FR" sz="1600" dirty="0">
                <a:solidFill>
                  <a:schemeClr val="tx1"/>
                </a:solidFill>
                <a:latin typeface="Cursive standard" pitchFamily="2" charset="0"/>
              </a:endParaRPr>
            </a:p>
          </p:txBody>
        </p:sp>
        <p:pic>
          <p:nvPicPr>
            <p:cNvPr id="45" name="Picture 2" descr="E:\BANQUE D'IMAGES\d-g\feuille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1037322"/>
              <a:ext cx="814390" cy="81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6" name="Groupe 45"/>
            <p:cNvGrpSpPr/>
            <p:nvPr/>
          </p:nvGrpSpPr>
          <p:grpSpPr>
            <a:xfrm>
              <a:off x="96104" y="77651"/>
              <a:ext cx="4320479" cy="728761"/>
              <a:chOff x="33346" y="35943"/>
              <a:chExt cx="4394637" cy="625541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33346" y="35943"/>
                <a:ext cx="4394637" cy="62554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lnSpc>
                    <a:spcPct val="150000"/>
                  </a:lnSpc>
                </a:pPr>
                <a:r>
                  <a:rPr lang="fr-FR" sz="1100" dirty="0">
                    <a:solidFill>
                      <a:schemeClr val="tx1"/>
                    </a:solidFill>
                    <a:latin typeface="Script cole" pitchFamily="2" charset="0"/>
                  </a:rPr>
                  <a:t>       MOTS A RETENIR</a:t>
                </a:r>
                <a:r>
                  <a:rPr lang="fr-FR" sz="1000" dirty="0">
                    <a:solidFill>
                      <a:schemeClr val="tx1"/>
                    </a:solidFill>
                    <a:latin typeface="Script cole" pitchFamily="2" charset="0"/>
                  </a:rPr>
                  <a:t>:   </a:t>
                </a:r>
                <a:r>
                  <a:rPr lang="fr-FR" sz="1400" dirty="0">
                    <a:solidFill>
                      <a:schemeClr val="tx1"/>
                    </a:solidFill>
                    <a:latin typeface="Cursive standard" pitchFamily="2" charset="0"/>
                  </a:rPr>
                  <a:t>dessous / dans / la classe / une grosse chenille / une feuille</a:t>
                </a:r>
              </a:p>
            </p:txBody>
          </p:sp>
          <p:sp>
            <p:nvSpPr>
              <p:cNvPr id="60" name="Ellipse 59"/>
              <p:cNvSpPr/>
              <p:nvPr/>
            </p:nvSpPr>
            <p:spPr>
              <a:xfrm>
                <a:off x="107504" y="82731"/>
                <a:ext cx="216024" cy="216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</p:grpSp>
        <p:pic>
          <p:nvPicPr>
            <p:cNvPr id="47" name="Picture 6" descr="http://www.google.fr/url?source=imglanding&amp;ct=img&amp;q=http://www.dessinsdessins.com/dessins/dessin-chenille.gif&amp;sa=X&amp;ei=10zlUeuFKI2W0QX8oIGgCg&amp;ved=0CAkQ8wc4GA&amp;usg=AFQjCNG-QS4KaLKmysFIFQ4a0AU4Tn2eC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438" y="1084477"/>
              <a:ext cx="720080" cy="720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6" descr="E:\BANQUE D'IMAGES\réglures A5 2 lignes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104" y="1736815"/>
              <a:ext cx="4320479" cy="584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12" descr="http://www.coloriages.fr/coloriages/coloriage-objets-de-la-classe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1074" y="1108353"/>
              <a:ext cx="594418" cy="594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1" name="Groupe 60"/>
          <p:cNvGrpSpPr/>
          <p:nvPr/>
        </p:nvGrpSpPr>
        <p:grpSpPr>
          <a:xfrm>
            <a:off x="4716015" y="3475188"/>
            <a:ext cx="4320479" cy="3315905"/>
            <a:chOff x="96104" y="77651"/>
            <a:chExt cx="4320479" cy="3315905"/>
          </a:xfrm>
        </p:grpSpPr>
        <p:pic>
          <p:nvPicPr>
            <p:cNvPr id="62" name="Picture 6" descr="http://www.google.fr/url?source=imglanding&amp;ct=img&amp;q=http://www.dessinsdessins.com/dessins/dessin-chenille.gif&amp;sa=X&amp;ei=10zlUeuFKI2W0QX8oIGgCg&amp;ved=0CAkQ8wc4GA&amp;usg=AFQjCNG-QS4KaLKmysFIFQ4a0AU4Tn2eC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438" y="1084477"/>
              <a:ext cx="720080" cy="720080"/>
            </a:xfrm>
            <a:prstGeom prst="rect">
              <a:avLst/>
            </a:prstGeom>
            <a:solidFill>
              <a:srgbClr val="FFFFFF"/>
            </a:solidFill>
          </p:spPr>
        </p:pic>
        <p:sp>
          <p:nvSpPr>
            <p:cNvPr id="64" name="Rectangle 63"/>
            <p:cNvSpPr/>
            <p:nvPr/>
          </p:nvSpPr>
          <p:spPr>
            <a:xfrm>
              <a:off x="96104" y="806411"/>
              <a:ext cx="4320478" cy="2587145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50000"/>
                </a:lnSpc>
              </a:pPr>
              <a:r>
                <a: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Ecris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sous chaque image le mot à apprendre qui correspond.</a:t>
              </a:r>
              <a:endParaRPr lang="fr-FR" sz="1400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b="1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b="1" dirty="0">
                <a:solidFill>
                  <a:schemeClr val="tx1"/>
                </a:solidFill>
                <a:latin typeface="+mj-lt"/>
              </a:endParaRPr>
            </a:p>
            <a:p>
              <a:pPr>
                <a:lnSpc>
                  <a:spcPct val="150000"/>
                </a:lnSpc>
              </a:pPr>
              <a:endParaRPr lang="fr-FR" sz="800" b="1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endParaRPr lang="fr-FR" sz="800" b="1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endParaRPr lang="fr-FR" sz="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Complète 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avec le </a:t>
              </a: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s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ou </a:t>
              </a:r>
              <a:r>
                <a:rPr lang="fr-FR" sz="1600" dirty="0" err="1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ss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..</a:t>
              </a:r>
            </a:p>
            <a:p>
              <a:pPr>
                <a:lnSpc>
                  <a:spcPct val="150000"/>
                </a:lnSpc>
              </a:pP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Nous </a:t>
              </a:r>
              <a:r>
                <a:rPr lang="fr-FR" sz="1600" dirty="0" err="1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pa</a:t>
              </a: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__</a:t>
              </a:r>
              <a:r>
                <a:rPr lang="fr-FR" sz="1600" dirty="0" err="1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ons</a:t>
              </a: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 les a__</a:t>
              </a:r>
              <a:r>
                <a:rPr lang="fr-FR" sz="1600" dirty="0" err="1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iettes</a:t>
              </a: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 à mes __</a:t>
              </a:r>
              <a:r>
                <a:rPr lang="fr-FR" sz="1600" dirty="0" err="1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oeurs</a:t>
              </a: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 pour qu’elles les __èchent avec la __</a:t>
              </a:r>
              <a:r>
                <a:rPr lang="fr-FR" sz="1600" dirty="0" err="1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erviette</a:t>
              </a: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. </a:t>
              </a:r>
              <a:endParaRPr lang="fr-FR" sz="1600" dirty="0">
                <a:solidFill>
                  <a:schemeClr val="tx1"/>
                </a:solidFill>
                <a:latin typeface="Cursive standard" pitchFamily="2" charset="0"/>
              </a:endParaRPr>
            </a:p>
          </p:txBody>
        </p:sp>
        <p:pic>
          <p:nvPicPr>
            <p:cNvPr id="65" name="Picture 2" descr="E:\BANQUE D'IMAGES\d-g\feuille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1037322"/>
              <a:ext cx="814390" cy="81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6" name="Groupe 65"/>
            <p:cNvGrpSpPr/>
            <p:nvPr/>
          </p:nvGrpSpPr>
          <p:grpSpPr>
            <a:xfrm>
              <a:off x="96104" y="77651"/>
              <a:ext cx="4320479" cy="728761"/>
              <a:chOff x="33346" y="35943"/>
              <a:chExt cx="4394637" cy="625541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33346" y="35943"/>
                <a:ext cx="4394637" cy="62554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lnSpc>
                    <a:spcPct val="150000"/>
                  </a:lnSpc>
                </a:pPr>
                <a:r>
                  <a:rPr lang="fr-FR" sz="1100" dirty="0">
                    <a:solidFill>
                      <a:schemeClr val="tx1"/>
                    </a:solidFill>
                    <a:latin typeface="Script cole" pitchFamily="2" charset="0"/>
                  </a:rPr>
                  <a:t>       MOTS A RETENIR</a:t>
                </a:r>
                <a:r>
                  <a:rPr lang="fr-FR" sz="1000" dirty="0">
                    <a:solidFill>
                      <a:schemeClr val="tx1"/>
                    </a:solidFill>
                    <a:latin typeface="Script cole" pitchFamily="2" charset="0"/>
                  </a:rPr>
                  <a:t>:   </a:t>
                </a:r>
                <a:r>
                  <a:rPr lang="fr-FR" sz="1400" dirty="0">
                    <a:solidFill>
                      <a:schemeClr val="tx1"/>
                    </a:solidFill>
                    <a:latin typeface="Cursive standard" pitchFamily="2" charset="0"/>
                  </a:rPr>
                  <a:t>dessous / dans / la classe / une grosse chenille / une feuille</a:t>
                </a:r>
              </a:p>
            </p:txBody>
          </p:sp>
          <p:sp>
            <p:nvSpPr>
              <p:cNvPr id="70" name="Ellipse 69"/>
              <p:cNvSpPr/>
              <p:nvPr/>
            </p:nvSpPr>
            <p:spPr>
              <a:xfrm>
                <a:off x="107504" y="82731"/>
                <a:ext cx="216024" cy="216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</p:grpSp>
        <p:pic>
          <p:nvPicPr>
            <p:cNvPr id="67" name="Picture 6" descr="E:\BANQUE D'IMAGES\réglures A5 2 lignes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104" y="1736815"/>
              <a:ext cx="4320479" cy="584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12" descr="http://www.coloriages.fr/coloriages/coloriage-objets-de-la-classe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1074" y="1108353"/>
              <a:ext cx="594418" cy="5944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74508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e 13"/>
          <p:cNvGrpSpPr/>
          <p:nvPr/>
        </p:nvGrpSpPr>
        <p:grpSpPr>
          <a:xfrm>
            <a:off x="96104" y="77651"/>
            <a:ext cx="4320479" cy="6663717"/>
            <a:chOff x="96104" y="77651"/>
            <a:chExt cx="4320479" cy="6663717"/>
          </a:xfrm>
        </p:grpSpPr>
        <p:grpSp>
          <p:nvGrpSpPr>
            <p:cNvPr id="9" name="Groupe 8"/>
            <p:cNvGrpSpPr/>
            <p:nvPr/>
          </p:nvGrpSpPr>
          <p:grpSpPr>
            <a:xfrm>
              <a:off x="96104" y="77651"/>
              <a:ext cx="4320479" cy="6663717"/>
              <a:chOff x="96104" y="77651"/>
              <a:chExt cx="4320479" cy="6663717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96104" y="806411"/>
                <a:ext cx="4320478" cy="593495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lnSpc>
                    <a:spcPct val="150000"/>
                  </a:lnSpc>
                </a:pPr>
                <a:r>
                  <a:rPr lang="fr-FR" sz="1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Retrouve </a:t>
                </a:r>
                <a:r>
                  <a:rPr lang="fr-FR" sz="12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le mot caché dans le rébus.</a:t>
                </a:r>
                <a:endParaRPr lang="fr-FR" sz="1400" dirty="0">
                  <a:solidFill>
                    <a:schemeClr val="tx1"/>
                  </a:solidFill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endParaRPr lang="fr-FR" sz="800" dirty="0">
                  <a:solidFill>
                    <a:schemeClr val="tx1"/>
                  </a:solidFill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endParaRPr lang="fr-FR" sz="800" dirty="0">
                  <a:solidFill>
                    <a:schemeClr val="tx1"/>
                  </a:solidFill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endParaRPr lang="fr-FR" sz="800" b="1" dirty="0">
                  <a:solidFill>
                    <a:schemeClr val="tx1"/>
                  </a:solidFill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endParaRPr lang="fr-FR" sz="800" b="1" dirty="0">
                  <a:solidFill>
                    <a:schemeClr val="tx1"/>
                  </a:solidFill>
                  <a:latin typeface="+mj-lt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fr-FR" sz="1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Complète </a:t>
                </a:r>
                <a:r>
                  <a:rPr lang="fr-FR" sz="12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les bulles avec le mot contraire.</a:t>
                </a: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fr-FR" sz="1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Retrouve</a:t>
                </a:r>
                <a:r>
                  <a:rPr lang="fr-FR" sz="12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2 mots de la dictée dans les lettres mélangées. </a:t>
                </a:r>
                <a:r>
                  <a:rPr lang="fr-FR" sz="1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Colorie</a:t>
                </a:r>
                <a:r>
                  <a:rPr lang="fr-FR" sz="12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chaque mot d’une couleur différente.</a:t>
                </a: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" name="Groupe 3"/>
              <p:cNvGrpSpPr/>
              <p:nvPr/>
            </p:nvGrpSpPr>
            <p:grpSpPr>
              <a:xfrm>
                <a:off x="96104" y="77651"/>
                <a:ext cx="4320479" cy="728761"/>
                <a:chOff x="33346" y="35943"/>
                <a:chExt cx="4394637" cy="625541"/>
              </a:xfrm>
            </p:grpSpPr>
            <p:sp>
              <p:nvSpPr>
                <p:cNvPr id="2" name="Rectangle 1"/>
                <p:cNvSpPr/>
                <p:nvPr/>
              </p:nvSpPr>
              <p:spPr>
                <a:xfrm>
                  <a:off x="33346" y="35943"/>
                  <a:ext cx="4394637" cy="62554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>
                    <a:lnSpc>
                      <a:spcPct val="150000"/>
                    </a:lnSpc>
                  </a:pPr>
                  <a:r>
                    <a:rPr lang="fr-FR" sz="1100" dirty="0">
                      <a:solidFill>
                        <a:schemeClr val="tx1"/>
                      </a:solidFill>
                      <a:latin typeface="Script cole" pitchFamily="2" charset="0"/>
                    </a:rPr>
                    <a:t>       MOTS A RETENIR</a:t>
                  </a:r>
                  <a:r>
                    <a:rPr lang="fr-FR" sz="1000" dirty="0">
                      <a:solidFill>
                        <a:schemeClr val="tx1"/>
                      </a:solidFill>
                      <a:latin typeface="Script cole" pitchFamily="2" charset="0"/>
                    </a:rPr>
                    <a:t>:   </a:t>
                  </a:r>
                  <a:r>
                    <a:rPr lang="fr-FR" sz="1400" dirty="0">
                      <a:solidFill>
                        <a:schemeClr val="tx1"/>
                      </a:solidFill>
                      <a:latin typeface="Cursive standard" pitchFamily="2" charset="0"/>
                    </a:rPr>
                    <a:t>aussi / aujourd’hui / beaucoup / comme / il est beau / un autre / haut</a:t>
                  </a:r>
                  <a:endParaRPr lang="fr-FR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" name="Ellipse 2"/>
                <p:cNvSpPr/>
                <p:nvPr/>
              </p:nvSpPr>
              <p:spPr>
                <a:xfrm>
                  <a:off x="107504" y="82731"/>
                  <a:ext cx="216024" cy="216024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800" dirty="0">
                      <a:solidFill>
                        <a:schemeClr val="bg1"/>
                      </a:solidFill>
                    </a:rPr>
                    <a:t>5</a:t>
                  </a:r>
                </a:p>
              </p:txBody>
            </p:sp>
          </p:grpSp>
        </p:grpSp>
        <p:sp>
          <p:nvSpPr>
            <p:cNvPr id="13" name="Ellipse 12"/>
            <p:cNvSpPr/>
            <p:nvPr/>
          </p:nvSpPr>
          <p:spPr>
            <a:xfrm>
              <a:off x="307975" y="5877272"/>
              <a:ext cx="266116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75" name="Ellipse 74"/>
            <p:cNvSpPr/>
            <p:nvPr/>
          </p:nvSpPr>
          <p:spPr>
            <a:xfrm>
              <a:off x="739926" y="5741640"/>
              <a:ext cx="266116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76" name="Ellipse 75"/>
            <p:cNvSpPr/>
            <p:nvPr/>
          </p:nvSpPr>
          <p:spPr>
            <a:xfrm>
              <a:off x="612775" y="6182072"/>
              <a:ext cx="266116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77" name="Ellipse 76"/>
            <p:cNvSpPr/>
            <p:nvPr/>
          </p:nvSpPr>
          <p:spPr>
            <a:xfrm>
              <a:off x="1222375" y="5868094"/>
              <a:ext cx="266116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78" name="Ellipse 77"/>
            <p:cNvSpPr/>
            <p:nvPr/>
          </p:nvSpPr>
          <p:spPr>
            <a:xfrm>
              <a:off x="1355433" y="6191944"/>
              <a:ext cx="266116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79" name="Ellipse 78"/>
            <p:cNvSpPr/>
            <p:nvPr/>
          </p:nvSpPr>
          <p:spPr>
            <a:xfrm>
              <a:off x="1870659" y="5751512"/>
              <a:ext cx="266116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R</a:t>
              </a:r>
            </a:p>
          </p:txBody>
        </p:sp>
        <p:sp>
          <p:nvSpPr>
            <p:cNvPr id="80" name="Ellipse 79"/>
            <p:cNvSpPr/>
            <p:nvPr/>
          </p:nvSpPr>
          <p:spPr>
            <a:xfrm>
              <a:off x="3740931" y="6326088"/>
              <a:ext cx="266116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81" name="Ellipse 80"/>
            <p:cNvSpPr/>
            <p:nvPr/>
          </p:nvSpPr>
          <p:spPr>
            <a:xfrm>
              <a:off x="2293067" y="5790753"/>
              <a:ext cx="266116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82" name="Ellipse 81"/>
            <p:cNvSpPr/>
            <p:nvPr/>
          </p:nvSpPr>
          <p:spPr>
            <a:xfrm>
              <a:off x="1793291" y="6156126"/>
              <a:ext cx="266116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83" name="Ellipse 82"/>
            <p:cNvSpPr/>
            <p:nvPr/>
          </p:nvSpPr>
          <p:spPr>
            <a:xfrm>
              <a:off x="2148898" y="6336307"/>
              <a:ext cx="266116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84" name="Ellipse 83"/>
            <p:cNvSpPr/>
            <p:nvPr/>
          </p:nvSpPr>
          <p:spPr>
            <a:xfrm>
              <a:off x="3464472" y="6029672"/>
              <a:ext cx="266116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P</a:t>
              </a:r>
            </a:p>
          </p:txBody>
        </p:sp>
        <p:sp>
          <p:nvSpPr>
            <p:cNvPr id="85" name="Ellipse 84"/>
            <p:cNvSpPr/>
            <p:nvPr/>
          </p:nvSpPr>
          <p:spPr>
            <a:xfrm>
              <a:off x="2988539" y="6317704"/>
              <a:ext cx="266116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86" name="Ellipse 85"/>
            <p:cNvSpPr/>
            <p:nvPr/>
          </p:nvSpPr>
          <p:spPr>
            <a:xfrm>
              <a:off x="3197274" y="5724078"/>
              <a:ext cx="266116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87" name="Ellipse 86"/>
            <p:cNvSpPr/>
            <p:nvPr/>
          </p:nvSpPr>
          <p:spPr>
            <a:xfrm>
              <a:off x="2644775" y="6127898"/>
              <a:ext cx="266116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E</a:t>
              </a:r>
            </a:p>
          </p:txBody>
        </p:sp>
      </p:grpSp>
      <p:sp>
        <p:nvSpPr>
          <p:cNvPr id="5" name="AutoShape 8" descr="data:image/jpeg;base64,/9j/4AAQSkZJRgABAQAAAQABAAD/2wCEAAkGBxMSEhUTEhQWFRUXFhwbGBYXFxgcHBweGx0gGB8gGxwcHiggIBwmHBgbIjEjJSkuLjAuGx8zODMsNygtLi0BCgoKBQUFDgUFDisZExkrKysrKysrKysrKysrKysrKysrKysrKysrKysrKysrKysrKysrKysrKysrKysrKysrK//AABEIAL0BCwMBIgACEQEDEQH/xAAbAAEAAwEBAQEAAAAAAAAAAAAABAUGAwIBB//EAEgQAAICAQMDAgQFAQMHBw0AAAECAxESAAQhBRMxBiIUMkFRI0JhcYEzUpGhNGJygpKxwQckJUNzlLMVFlNUY4OywtHS09Th/8QAFAEBAAAAAAAAAAAAAAAAAAAAAP/EABQRAQAAAAAAAAAAAAAAAAAAAAD/2gAMAwEAAhEDEQA/AP3HTTTQNNNNA0000DTTTQNNNNA0000DTTTQNNNNA0000DTTTQNNNNA0000DTTTQNNNNA0000DTTTQNNNNA0000DTTTQNNNNAJ1mNt6rY5E7Z3USsitAe4MQCyuSQq4MoByUsATiSDY16/5QSfhKBemljQqvbIYOwTFxIMWQlh7SVyNKTRIPPosUZlQARS4Ly0canB6U28uIDOxtvaEPKnEg5aCdB115CAm3cX/bsD/aRXQfywOm29U7Y5CRxA6tiyTEIQTdeeKYCx9xqV13dqkTAtGCaFSMoFEgE0WWwAbqxfjVJsvSvuJaYMBIzpiLGZJWnDlrCKFiUAghVYWMjoL+Pq8DMqiVMm+VSwBb/RB5PkePuNTdRo9hGEMZGSt5VyXHPFe8nj9P31XRSrt9wkCscJAcUNnBqZwFJHyFUk4v24qAAG4C60000DTTTQNNNNA0000DTTTQNNNNA0000DTTTQNNNNA0000DTTTQNNNNA01UbvrS5GOEozKwR3Zvw42agqsR5kOQqMc8iyuQJ+J0pnIbckS/NasTheQwxj4Sqv5gzA0AxokhJbrENkB8yPIjVpCP3wBr+dcJepzWAm3ok0pmcID9eCgkr68MAf8AGu8cXttoVGSXIoIb3KAAoFUwq6PHgcc8dw4FFVc9xhfnj2+SG+UUtVXkjizoKneT7koUmh24SRjHXxMikhuFxPa+Yj6WCDwCeDrDdJ6q8IMRkaOKFmVEbgSBXzErSCgccTn72LhGoDuKG/TIrUOEViRJz3GajlTMVZr9oDGgOLGPA8ZQ7RNxuImlQ2zMCGxyBx3EbcpwGC4rY5/DX3GgSFX1eBZpSwMxgnWXJ8JCGLBEVWVcWOOZ9rMT/VVVGC106Ts5220e4aSJEiycTym3KC2JdlUAkFU/EPJCvYOVnS9K3MO0lTp5lZpGWSVWkxty0jOy+1VUsM7oc1Z+l6tZ9/DGwiaREZkZlUkA4pWTUfoL5Ogxqer5JAhikhlIkSPuwZNExkODZxkgqFOLD8SyA5vFTlw3PWMZhus1xUZZSZKtU6qtkLiqu865HiipJYpRnz9OO+aFHnRykPdXcRZKjCVnS4Yu4yEhOGZ8xTgYkOw1P3XpdzJFjMPh0xQwsha0UiQkuWLNK0qIciRxdgnkhpIJQ6qwumAIvzyL517000DTTTQNNNQ99vsCqKpkkb5UFDgeWYn5UFiz55oAnjQTNNZjcb7euGEYTIDLtqQsoU8LbOGQX5tgDQPtsEalybuXaqjzv3IjirllUPGSKslPawyoEACrsE+NBeaa+A3yNfdA0000DTTTQNNNNA0000DTTTQNNNNA1SdclMhaFXljVFV5ZIVLPRNKiAKxs0S1AkKB4yBF3rP9O/yvdoJCrg5BeCCJI4lVjwPchhYY3wrAn5hoJ+2McC89uJGKqhNITxQDKQoDfSh//NSGRWZhkGICnA4kIRZDVWVn9T+UVXN+gXGAIDce9vl8Dyq0bs/S+BfJ8HkZI3VbQlZuCDGw/KT+ICAVFLXuHkgfUaCB6jmkh27SL3HdY5ATGGPJRiGEag2c1UCvGR+l6lbTcr3TTFu4qshVJSoSjWT2UsnI37SRiOaBPve7JZFWMqDF4KBRQoWp8igKAoC+R9L1R+mIexhC4kzjMi/ORGFZu4pxMjWSJkQWWIKnniyFn8QAEjMjM6BAHLKizP7hjY4LXGxZQOPtrP73YhlnmJljETTP7MQlCVwxByVs/wAMuaZazbk5FTopHMYcFlhjwfCo+Vx5LlgxTH8wBUfS/trFbvZydwyK8aIm6kzHaBOZKyR/EMV4Vo5CfkODyIeSBQS+t9EVdnuZipkdtuzxye5nR1jdlYB3NEUKYuzFsRYCIF1idA2wBBiV7Kn8S35QllrMmqYkivqdZzr3UNs20mDRDtmBlcwpLkkHbZqsIAvuHyOVAF3zwdd092aKNpFKuUUspqwxAsGuLB4440H2DZRozMkaKzfMyqATzfJAs8knXPqnUY9vG0srYqB+5Jq6UDlmNcAcnUvWa/5QCvwjAoHc5dqyQFdY3cOSCCAqqxNcmq+ugrE9YTSU0YhjV2dEEt/Ovy2Q2RRsTTBL/Fj4sEGyTp3UM8jukJCKKEdISsiNeJBIZ0WRWIb25qQOL106auwkEcUKwG4CV7RjUojBV9uLdxclYcr/AGeSOL59JRodxNCrStBEFNFg3ukoBBdyFUUcUQADXuNkBK6T1SbudncoFfEsHAKq1uQqJdgsEAJ95Pg1yQt5rLevdmhgSkDOHVEGQQkOwTASFWxyOFeAXEYJ1pIkwQDk4qB9zwP0Hn9hoG43CRqWkZUUeWYgAfuTxrOemutRzzO45M3Mb+FZI/lVCayXFs7W/c8o4x1Q7newbkQSdyQTOVkEwVSiqTE5ALAlRGsqj8t+9mv3HXzpB3MD9kM5ppYwRIGpyoI7gfkOxIkU5H2r4UsQ4bfc7+FX+jSrahQLa2wJUfa8oyfpXJ4BrNv1945ZCzyLwwMckLFI2JARncNWPtKgR1ld4kmz26Z0CSN03E7k+9pWQUDGzqxfOQye5AWK0B4CCqXXuHb7eVt7uEkcoUKMVYkAhQzOhJKFsRHRHy4gcG9B59PepY1iEckcidsyKCq9xQkT4DJo2cilKWzUDTEUAQNWjhgCCCCLBHIIP21+dRdP3e1aOaDbBUVHaQoweSXvMWWIDFm/DxhGVUAHCiq1p/RPf+H/AB4zFzaq1BgG9xBA8UxagKAHA4AJDQaaaaBpppoGl6pBE+7yfulIrHaVCfcAf6jFSCcqbEXjVEhroQ+oemMqVEgK/MztHGJWaybyEZUEGjeP/wBdBp9Nfl++6/PthJtpC06Bo1dYmaSZB3FMgLCx22hy5kMbA5UAMcdB0zqqpJ3YYGj2UhjiVrw/EZsLG3ItVDsEJoNYYlSqhgGw0000DTTTQNYyPYu2+3cwUxmB7jkBBWTuQQZrIg5P9JfFeFPNDWz1lOrbk7feSTqzsF20eUGaIhLSlO6xb6Io9x8KoHm9B16F1aBo4jH3IhHEUTbsRUlBSO27e2aglK6sR7jZ51fDc0acBLfFLPze3L+Dw3H6frWqTqO4j3J2SvtlmSX8Ve5ZEZw8kYspOEjDkjnxZ8eZekbtdynYn7e2u2U+81gwodzKiHxIxKjEsK4Ggs2aNVKlXhALSGhQIjcMWLJYpvNEhmBax51mfWm1PaknhleHcIhPdJMdimkVHFBXCr45sFBlkMgfPb6jLFLGzyR++VUkREyZWuie5OrAqzUuNC4wQSrVqN03p80kimc4JLKiyRB2Y5RqZDmTuJFtu0sZ4NoPIutBql6DC4vubghiWGO5nQe8cn8N183f78jnnXLpGxV9j2Rakq6O1kt3FJjZix5Z81vI8ki71J6RIYydq55QXET+eLgA2fLJYRvr8rGsxrn1GNtu/wATECUP+URqCSQB/URQLMi0AQOWXj3FUGgkwld3tRn8s0NMPHDrTDnkHkij4166Numkj9/9RCUk+nvXgkD6BhTj/NZdQ1nG2Jew21kJfMVURc5FiRwYmJLFvykkm1Np2l/D3SHws6sreOZEGSfyYxLZ+yKPoNBaazHrvapLHGsqdxMnpPb7pO2/bHuBUnK8QwILYCjxqX1/rhhPbjAL1bMVkcLwSKjiUvI/BOC1QBJK2uWei6pt5Z5YtzKZiixgMxVO2ZXMdqmC9t8r5zdwIz8p4IS/S/RxKmZ+LijEsjLHKEjdme85CYzdEvIFrDg+CAhFP6j6SmxmkmEm5rcPFgWlZkWQVZNuzyMqQKVBQ0C1tjzH5j6nuopItq263PdaNFXuCBQ03uBAkbbMXjbEESKDQ82TQnzQgRr8UdxV4TGQstByQIonyJJlkZLKuRitEqtLoLbYdLO6li3W4iwEdtFE6ANkeFlf3GnEdKFIBBBJ5xCaV0BBBFgiiP31RbPevAoMjNNtsEx3BAzXyp7wAHt+U5gcW2QULlq/0FR/5s7WmUxBlcUVZmZa93AViQop2WgB7aX5VAELqUcW5dfh40aZSGXclLSMoSB76pzZYYKQaL+5LBPf1N1BkMUK5qJS2UiI7soSiVQLGwMjAmrqgHb8ta5S+odvCIFR0RO4IjHIGR1pCR7Xph8oqxyCK8g6DovXbLwyRSq6+12iHcALAEFcfxMSDwxQCwR9NVWy2pnklhVpQgC96aQoZGo5JEY1UJGhVixUAOVfkLmGMf1HLLuZYpYttHNt4WlJdqyYoAuIyZMQ5ZgGsqMLYeNaLf75NvsXngEaIkJeMECNPGSg3QUEkDmqv6aDrF1F42SPcLTMcVlUfhsfIFZFkYgeG4vgM3F2mqefqe2mhQtkyyH2qEkL3GefaozVkYcmvaQOQa189Lb0yRupD1FK0atIJAzqKKk9wB7AIUlvJUm2Bshc6aaaBrPdU9Qss/w8MZZ7UFmU4gsC4rkWKU+66B45NjVh1zqnw6LQVpJGwjVmwUtRYlmo4qqKzE0eFoAkgGr3PRBuUzM/dlViVZHKxAghlXAFgAMU55a/d5qgquhSttkACyM6ooZUgZmk7cfbUMwyVEAW1UNbcsPno2fSfUs24Vnj2xdQoxKyJiXrKizEEDkA0hr97A8ej9kE6cIYskdUwLQyJIxZVCho3kGJtQpXIUAV4FatthFHayQZFXLMzA8NeRyYNyQWJIx45B8VoKjcb2DeQCSZJFERBdBRugGYMATiFYUwbFhjRoP7oHSOmwow+JEamLaIZrVeZAgM7swA8AxGxXknjXfrnSYd5ve2oVXjMRllVgHX/rMQMjkzBIwbSsCTkSAB733pmMOizdySNrjEwllSVCwcDMq1OrBygagQcBR4Khe+m9wX26kksVLJkSSWCMUDGwDbKob+dWeoXTulwwGTsoEMjZvV8mgoPJ4FKAAOONTdA0000DVT1T8OfbzE+22ha/A7tFSP1MkaJX1z1barPUW1Z4bjK5xssqhzSMYyHCsfoDXzc4mmo1RD30bqImV6Qp23KVY+gDAivAKsONQenzbpY5551N45pBaEqVUkoCg5B9oskktkeAQoCGWkl2SxKklySRy5IWZwpBJVWo0CCK8kG/bRkbzfzLJDGsdlqMhCuyAWAQJKVQQCzW3JxAC2woIc8ue2i3EkJmkK1lEllA/Oao4JAsL9CfFjg6ixx7aEbUQo8b5xP22Dl6dWhVZCbrEO5Ck/9W1fKdW+66uV3KbdEyOIeRiWGKnIAilIPKG7I8qOcuKjqnUYNwkG428XeYTxASlArQhqe27gDhWVwKAsiWxoNJvdksoAa7U5KwNMrDi1P0NEj7EEg2CQYSdQaEhN1QBYKk4+VyTSh+KSQkgV8rEijZxFrrluYUdGSRVZGBDKwBUg+QQeCK+h0FQWGysMCdqzE5UT2SxshvNQ2SQfEY4NLWMfb7eNmfZSYtDiku3pyGCq1FVZSGuJ1Uh1IIEiDgizX9K6+23RI5I5ZVkZGgVfc4ilSRwrZtkzRiFr8sQVABPGqX1FMrywhdtEYZpGTKJFZwWR5FlwdTHMrQhgUKZhlkVSxPITJeox7SWbdw7j4ylxfbkAzAqEy7TImTMERMkYeAGZlok8fUM/TepbX4hTjNkrLGuAnd1B7aOga2JB9oyHDAgjyJO39Od2NJV7pftZBJpJqd429nllxHkq5XNQyEFMMdSh6TjVneOJIB8MsMKykGpQ5lVjgxYnMrZzyLAnzTEIHQNz1AVCkUSiBADYTM/2o4wJMGKexTTqoyAsEULqfpW83TRtNJHEkZyRAjhy5GOTNHP7QFLDFXIOZvxWoG/6HuF3aS7eRYGkkOcYLyBlGTPKfcuHzFQtFQ0uVZEEWXT+m47iZJ5HMkpEymOSWNWAVImCxh+ChVb88SISbJ0H3q/U5YEaGYR7iSSFzCArIJGUAGNl95s5Agjg2QQKs9dxtJoIIwN1M7BoY7wh5ydIy1dsnwS3n6edQJYVk3PY2kpVgrd+a2kcc8L3WNimBpQ1XfHtI1LgO6KLFuFGS7lAstr+IqsZMsV+U0lUfuP1Og+9TDwSwyPOJTkQscvbj4IolGCD8TlRRIByI4sa7bjr7Bio2s3cAHzAFRd1k0JkI8eACdVvqOaTdzNsEgAUAM08hSvH5E5YgEqCeL9y8ckWe0LB5ArUp3CxhjycEiXi28kyBlv9T9a0GePXX3Tybd39olHcRdlMXSOshYcMOXGALJkRk4AADCy3Ozilh+HMu/7QULisUiHGscS3ZDEVweT/AH865dL2nU4ok2wG3TFqbc8tkpFlwlgiXI/myB8kn6z9xJJt2CK25nPtqu0xHcJQswONpGVDH7Z/UeAz/p30/t9hu0khG7qUmJmmACAFQUFYqayjAyIyLNyTZ1pNx0tG3hJMo7sIJEcssYyibEs3bdbYrIgsjxGB9NVvVhuZmZleJ49swbEDJZHjIc2LFSqVKhS2KHFjkSAkvo+8Xcb2SWFWCLGY5HLAq7B6TEAmmVVcnwakjsE0FCxPQYv7W4/73uv/AMuqnp3StvFFK8jSuYnlBczTM4XIsq5BsmpSoAJJ8DzrVayXUNlPITHt8VrdtI0jBWUEKrrmhotTsGGNG41sjk6Ct28BEyzOE28QDRvJGueLLixGTWsYBV43logla9hAJvNz0FnZZtvuSh9ttirF0FnASCji2X5sq4K4nVbKJgvw65BInYKkbOsjiNQ2Ly5WzyxuZQRh7kpiwy182ez2u7MGUUTOsjO7hFVnHacRyGlBDOHV+KxYMLtNBS9Q7uw3UfZPvlmQvEjyupLl43JEsiq+TywqXBGGMXsAoasGk3G2lY4ywLPZxX4R6PORQZJ+ISUpnEvgCuRr36m9IbaFYZ4kRGTcRtJJI4LsuSAkzTWwK4K3zCwrL+bVh6x3+3kQRBomk7wQ5FhgB7pLdVJj9it7uPsCDRAQOn9BLyvuYFbaigrtOG7krISxkLJKDXvKliTYWsSoXUnZvLvFWJh3oTIrmdsCo7UofFGVUEqvjiCEFANkW4uPsdxv92kCy7dcFaBnMwwz9sbsVUEggHvDAgEERH6HWq6MQO8g/JO9j7F6m/x7l/zoIm66ZDDLBJFFHGTLi7IgUkNG4AbECxmV8/XV5qu67YjVh+WaI/x3FU/4E/zWrHQNNNNA1y3W3WRHjcWrqVYeOGFHn9jrrpoMl8JL07aTYBZkVZJHdcYpeF4IRU7RYIoHGAOI4snUnbS7tdkI+3N8SIQuZMR94WsgWkceeQWy/UHxqw66MuxERaSzBX/0VR5qP6ExhSPqGOpnUdyIopJTwERmPF/KCfA/bQZvonWt3u9vGYo1ikR8J2nxILRthKEWJj+YNRJAH667bfpue4aM9pIoykzJBHhlKSa7j37+EViAFPK2WBozPRmyEOygW8mZBI7H80kv4jt/Luxr6ePpqR0YX33Fe+d/H+YBCb/W49BZarPUNtD2hdzMsXBohXNOQR4IjzI/bVnqj6ltG3G6jUSvGu3Xu+wISzyB4l+dGFBBJf1966Dt1dEDxFY0fcDIQ5D5ARTua8KqnnxdhQRlqJB6O2uXcljEsueZdyazyZ7VLxUBpHIAH5mJskk8pZRtNynellmziZY8hGWWnGfyIpObNCv1OWAA5Op3UutIIrhcMWx9ygsFUlMmNAi1jkElHyBfi9Bym9Nx55IqJ7sjjkj2FK2JIyGyPtBJJ9q1XOqjqGz7aGTddqSyyiDdMXFMxWkYWgUqAcmjJCk5MACRGh9V7nuRiVCizSKqEBSMyW/CBZVxPtKlvxPlY0lrfL1b0DuGKXdu7KZA0gWMyRxUkqjypuOmwIoXeZxJohfdJieYCaKNNsGWs3IlnoUpXyUT5F5ycHHkXzq023SVQMcpHkZcTK7Evz5x/KnNGkCiwONVU8i7UxQHcSqCpwCxw4oilI7Ps8BpI1v6ZAmhZ1Y/BySJabyWmHDou3P8i4iD/doKHYek9xFF2U3Z28Sklfh4owzXzZyQ19q93AXm/PXovUZJNvtJJbJ7jnI+SBDJyQOeD7eAbq+b1aSdHnPjf7lf2Tafcn67c/Q1/GoEnSZRuoMt7PIQkrDJNtxWCkjCFf7YHN+f50FJ6S6wkk0e43LP8S4MQBCKFDMCoxDZENQYYggBvcTWWrrpO8j+FVHXcpI1yOfhtwzLI7d1qLREe1ya4IAAA4Gvu/3RiLRxzyFlrNsYEjjzsgu5irI8exQzkuhK016+dK3Esiv3txNGoAKylYYwwNk/hyR9xCtUcgLsEfUAPccW0S8U3Qc8NKsO8Ej8/nkVLfnxZIH0oaR7iCcZGPeSUHGMkO4SxLQK0yqGFChd199TU2wItd7KQeQQ0BAH6fh8j6c3rt8EwN/Fzcjx+BX7j8LQdBvWAobeWvt+H/8AfqJ04fB7CIMvMMCLgMASwUKFGPtyLUOOLOoE27kSQos08i9yNcg22P8AVbCwO18qlWvm/a1XqF6ldZtnIyb5jGGjWQydtUwd0DZ4xo2JiYkFWXgghhwdBn+t+pjIwaR4so8JIqV8FBnU27EhVbt7eUAlwaLAhCSmtp6L6sNyk7gUROVYXfPbQ8fWiCDRAI8EcawA7DTfiQyq+TE9yMokhpiQGWHt5uHIFMcmc3ZN62npzoSRTb0QyPHH8QvsQggt2IizMzKWLkk2cuTyeb0Ej1H06bvwTwAkCSISKApYBXrNciAB25ZlauaZSPloweo9PXZbh5tu0YfcB27LXZcWWeNURne2lBYHxY5ANa0Z6c92NxMOPH4R/wDijOs7642n4BD7wce4xzDb+9QOVFRFgeR8oNi1r3WA99O6Gm6Tv9REc7qCCGEbQopp/Ye2tiqJOTCywyauOm230Uu47Z2idl2BSZVUqzKXIcsOKrDGra2a6HJl+mevRbqJYnGMwVllgcEFSmKuCGHI96H68Ov3F+4+lLD3J5WLEM8pC2Bw7uhIuy6xsEJuiFUVSqAFP6j6Rt9iV3sSBCsigoqAplJjCCFDKynwKU17iSrHnV56VSQxGaYoXnIkPbUBfkVBVSOCCqKbyPnWe9YdfRoniYS+5HWoFZ3Ul0RJLW/ySiVQUPgEEHG7ro/pyFIIlBlX2C1Td7oqCRZxPc5Fk0dBY9eUnbTV57TkfuFJH+OpqMCAR4IsarJPT8LAgtuCCCCPitz4P/vNdegAjbxoSSYx2yTVkxkxkmuOSv0/w0FhpppoGmmmgq+sr79q5uk3HNGh74pIhf3GUg4+9aep4BJtZYmBKzARGvNSsIjX8Pr16hX8AkfleN/9iRX/APl1y9UTrHAJHxwSaFmLEAACVLaz/Z8/xoOnQJa2cDN7agjJBrj2Anxxxr16dVhtoiwpnXNh9mkJkYf3sdV3bdOk4yE5rsaY1RyEPJr6G/prQjQfdVvR1szy3YkmOP6CMCL+4tGzX/nak9T3XZhklPPbjZqAv5QTwPr48a89J2hhgiiJspGqk/cgAE/yedBlv+ULb5+0ZdxtrOkbJH3Spdola0o+1l4yPA/Q1rDbjqO7kbcpGRI6NOim3XOYM63GO1gz4p4zH4Uroc8TjufXe9jgmgklkaNMSz4qGySOSJznyHxQEsMObryPa0TpXoQYGQiFWkIfmKZWU5tKOE3AUUXNBQtfXLQc/Q27jgfHcSMs7rZQgsiIW/DQu6d2JUBAVJcBlK+INgLYb1Dvd2qu4fbQzCSHtRtbOsTIbl7lYo7XkFrIquVqwEL1R6LYbeVl3L4rt5EAMUbMBIS0xLBc2VlPyDxzXuxKvQnTJp1eXcmdUaGOKMCeVTSGQEhlKk/MKkBIbgitBYbzpa7ncJC4maNLMqtM5HujIwfF65DgYEnJWewAFLVvVRHBPB8NJMUfcRq8UckuMd7g5uyiQUHlkCEEY4qQBqwj9Qx7NZNrQ70cmCFvYj5r3VkllrFSQTmT7mZWIUllB7x73aKke3i3EMszzxyMqMhd2Mokd8FJNWGN80B540Gr1nfUKytuI127Ks3ws5QsAR/U29jkECwCMqNE3TVR0WqbqglMjfDlRIsHGQse5xx58kI4B5ANEgjgh56X0ohleVVXDIxxhi9FvmkdiBlKb+auMmAJyJP5rH1ncQ9RgRdqtSvKfh1XbHvXIztMsobJZAhVsJAOEPPNjavuoI5INxExllKyCUscpRHgWbJR/TAmijUj2qGJHzHnx1fZx7LZxzhIe6j7fNyMS7F0jJLhSwu/NG+R9b0Hb1TuSNvKdvsZJNwwIWokBUnjMuQynHzwGsgCtY3pXTdqkhmJWbdwmMMscYdZcmHcRIqGOPigoaIgFiRY1q9p61kaJpJIEjxkVMWeccMVGdttx7QX5NUApuqIEn0r6hikWWV2jR5JA5RGZ8QI40Fkqp/LV4gWCBdWQ4r06JFMsa1uDPLHEAzBA4knxZkDBSEWSRj+gPkhdUW8cxxhSl7aWQNchUxSwK4x5ZgkcojUBV8OmDcFWwttyom3TgN21dwv40EyBkkWLuJEzhVLssDDjkZk/QjVX6r6a5leTcRl6NRMXZQpMjdoI2OCX+At5K6sGKhi1MEz0ZBspI4RG8yM0KcZFbPb5Af+oHAy4Lg0pIsLY1nSdukUs0aKFFowAH9oGz+pLKxJPJNk+dZ3070jOSMvullaH3kKCjEuS9lD7kRntjeRJFAquSnT7f8Aymb/ALOL/fJoPvWenLuIjG2PkMpZcgGU5KSv1FjkfUWPrrh0eGExsogiib5ZolVaDVyDQGSkEEEjlSP2136z1RNtEZH/ANVb5Zvoo/4/YAk8A6p9z0ETuzbxVctgFCB8AqnPBgD7+cwXehT440WyDL9U3KDfRtsNzEELIJmXuNGrBHSNZpVcRgNSoqE3mUtX9uPrqfWeo7eWQSQMO3HI53QtomTtM55NRiQGKJBkqgsGagGxOt3nTUJyQNG5UXjhVWMlltTGQquKDE8A4+L1BXorA8dlEDjEiEIVJJopkZEskrRCD5j9b0H5/u9sUjSXuSrvfZTTxy+0hEkQFkaUH5kGABlaSZwCgkobf0tv9xB2ItwjrBIuMTOEUo2TYRlAqFBgoAyHlo14PBuY+iqEaFlEgbhi4BzAJdWYsr5PmQCG48mqpdVsu1kQwur5QrKpXb+4kUzK1ZOCaX8QRlDgYqXkAaDX6r+j8CVPqk0l/wCue9/ulGpe03CyokiG0dQymiLDCwaPI4P11B2q4bqZQKEiRyX93FxMf4RIRoLPTTTQNNNNBT+py5jjijC5SzIvuZlWluZgSoJGSRMvj8w1z3+5iljk229URCRChtrjcMK9kpAGXn2kBhV1VEzut7Ezwuiti9XG4JBRxyjWPswFjkEWCCCRqr2e23xJzkUDH5ZMJQzHyLjjiIUfc82fFDkK+Hq8m0cbadhMuAosVydWOClWJokkgdt6Y+7FpKrUjp3WRCVhj7m4iAPhZGngAHtWZCMyK4BP4hoWr+5xL2e0ljVk+C2qK4t1il9rMRRyBgW+ABZuxrjsejT9xWsbSMIbi28pkDMa+kkQjQKFPyrZLeRXIe+ub/v7YfDviWnhQmSNxhciGpI2KPTAgVYJDgjzqcYd3/6fb/8AdpP/ANjXva9GiRZFYGXutlKZafM0ALFYhQFACgACvHJ1lW6fAYurXBC3ZkdYx2o/aBtIZKHt/tux5++g4+oOnbuXdIrzbeVVjLn2tCkSZgU990v3LPBZQewOKBB1vptGTbpG8yTMoounih4Hkk0KFnk1Z5Os16T6UqlFZERXklk7SVj/AM3KQoWI9rEtcn6Er5KWbfqMm3acw/BfEOihmIjgpQfAuVls837bq+asAhoJJAotiAPuTWqrr3WDDA0sS9zg04oxp9MpDkD2wTbY2aBoar412g3EcR2Cxu4NMU2vtHnkK5eiVqwKsDXabpUbbhovliZFkeFcQshBZfctWVNrlRF4IDYJBCPsJUBaQdQjkLmy4EZ9o+VRTEAC/oP3skky5N8g5+MB/wBFEb+/EGh+uq/ZdVXYFtp2pGihRcBCrSmJDlgrAAOwKRkhwGFh1LWoLXKddVqKxTsCuQZYyykEZAhhYPH2OgjNv4+b36gL8xHZscXySpA4IPI8HVLsuswncvh1SNwYU9x7BBppPlKgLYzFjzWPjzq96ZuVl+MIDgd2iGjdD/Qi8K6gn+6tZP0ruCej5oCe3tNuBkrAZIgY1dZAWLK8eRdg6DSfFw2yfFoMvIKRgPY55K0xoH78A/bVemw243O1ETI1SksI4gi8RSMCWjUKTlzRN+f11deoN1232rFWYfEVSCz7opVHH2sgfz9rOonXuon/AJuywTM6zKypjRIxZHPnjGN3b3cEgDgkaCx6r1lYHRO28jP4CYDm6AJdlFnmv9E+NR936i7WGe2mGbFQC23BJCliADMCxpTwtn6+OdVnVevxK67iPcRxhYyZIp8oWZQbB98ZZa91rhZvgrRuFsknB7UciwAQQtuC8gbGVkkMgxIJY+5Hamjs4ENywIaP1E4k2Mzx034Jkj8D3KvcjPI49wU3XGqvd7aOYR93dbpsGzXGLA5UQCCkQPhj9dSeob5Phm2+1DbhuyY1EYyUUoT3yEiMEWDRYMQDQJGpez6uzRqybbcMpUUSYLII8/1fP30FdtDtogWTdSKPDSMkf5bNPK0PkEt8zcGx51CO6jXcyu2+nVXiiRZO3FWQaU0p7NEgMCOOb+tcS9lvM+nbqQhkUjcuA+IIV8pATRIHDX5sA886k+s9t3Y4oQQrSO6oxr2uNvM6tR80yg1R8aCr6hArSZmeadJIZIe26YMqyYsWgeOFTl+HfuJ+hDDGm5/G7wPEiiGmYAnGRCKKsWB7QAHbjkLIfJYU9EKLmTc4jYEhmLcUMbJ7DH8xF+CeOf4vUIdZXcb0Lc0ce3TMWhAeRlOQB5zwiblRwO5yMgpUNBEvj3MvytwLu/IZqo8IRd3yOeRpjZF3/aoZ/MQFAYKarFh7TY4y4q9Vmz2sk5kynlQRuEXttRPCSlnBBGWRKlaxAsV9u8nSp6pNwtXznETY44OEiD8o8D78cmw9ywjHni1FUknDLTXjZybJVrgNQ4Osj0jb7l4HgWBxGHljxMiKcAxMcZ5JiGJX8RbemsKOK1Y6ROxuTdOPuIUCqSMaNSmSiMfy4jk2D51XdJkOzaeOpZ1O5UBy0VhpEi4I9v5mLkgH5iedBF6dt4k2sDPsIWTCJUZVjs9zFAcCoxBzBNngE341c9F6Qsc0kwghgyUKFjC5HkszOVAFn2iuaxu+aFdBucelbNmRlNbK0VHJHvisYqMuORVauDvp1/EaH8I/lWzKn6sgsMDyaU2KHDWaC101G2m/jl/purUaIvkH6hl8hh9QRY1J0DTTTQNNNNA0000DWW30f4HVsbsl/AJN/BxDgDk/sNanWeicMOpAHxKQf0PwsJ/46Ck9NhvibixZl2yO0TO4/rvIzut2ocvEtigDfJH16dTG67xARo4txNFmsjpfDRIyqE7mQMUUljJeHb6i9cY9ufhtpvwHXGBe4FYLIqkFhhnSGixDRuKYEHho1Bs9t1NpN3BE7hse44BgkhcMFwUEOTlkrym1oHA1wDoImy3bCcKO52I9xKUVYZnsIGjxUrGQozc8lqARQoq60W0jkkm7zp2lVGRUOJdsmUlmxJAHsFAE/Mbo8Cq6D1Z12yZLACuSufiBw6sVe7Tg5g3+t8nyeW59QzFJGieF3RcisStJHHxlcs5ZFK+DSgPXIB+ga7VZ0UYtuI+AqTnGvtIqzH6/25G/w1UDrMhDpJu9vG6O0bLHGWlsH2lFaRqZlIYKUf5h83k2npRR8LEaIcqDLlyxk8SZnm2Dgg81xxwBoOmy+fd/9qP/AAItUPSSF6DD9P8Ao5Pp9TAPt+p1d9PkuTeD7Sr9PvBFrO9HUn0/DXkbGM/7KBv+GguvVDENtKr/ACtL8/VWHH81/F6lQDLdyk1aRRqv3AdnZj+zYoP9TVT643bRnalKJE6vgSBkAQhs0TSiTPgX7APrzzmneVe/i0MyzxwdyBywdTKqN88YDqpaT5kIBDFTydBd9eizjWO6Dyxhv1XMMyn9GVSp/Rjrz03bIxldkUsZnslQT7aQf3KoH8ayPc3LplNvCBFvVTKoO3UaiQdylHmSlNMK8Cjxq320W4fay7oTNE8yGZY4whRT2lC8yxZG8QTYHk8fUhd9e6om028u4kICxoTyaBPhRf6tQ/nXP0u17PbH/wBjHf74i/8AG9ZqWKb4wM7ybhERJYFJXlCDFOSkeKuwEwYWpPFL8xGtL6bgCQYrGY0DyYIVC4oXYqAv5VrwvFChQqgFP0of9GS/9i3/AII1P9Ry7aRHSRvfEGYYF80YxsLXt+6+3IfHNMdQumLXTpgfIjdf9mMD/hqX1Dp8yR7krMmMgkdsoiW5TEAMHAoKqgWp8c3oKvfrHP8ABbaZT2gkbO4crzJHJGiGucXxcNyAbRfdmRrSjawSIYgiFUYDFRQVgAwxrwQGBBHjVD6m3KbdoZGjWVdyF2zREqCxppIiMuKDZg/o9/lo89n07cbbcgRMoWWN5Ght2QyK0YOUsjM5kYOSGVVHtJZTxoLj0wgVJVGQKzyKQzs7e04qSWJblAjC/oR586pOl9Q/C7zbqd3ldj2okyZMABIpSRWxWNg3ICg5IPcxBaz3aB3Dvs51kNKZY3iVqF0C0cwcoLNA/fxqB/5OJ3BozhpNvOmcva4y7ZFYU5qhRa6F8gnkJuw3bfFrGu4aZDE7srLGMa7RW8VU8iWxxXzXzVV0Ee13O6ZZSsne7hEZf/1d0VWCA0b4YNX5Qb8a49K6D39tEEWWCKVI3du6sTFSA1BdtiDa+2yRQPhtduj7N8CO3I/bmbCWB4VsxBtpRBKDIrEGYABQWofLoLTbR/8ANtog/txhaFe1QWH7exbr+NWe96ikftAMklcRJRc/wSAo/wA5iF/XVBKwG12GXgSIHz4qo3Vsr+oo/wA6mlfgUHbEbRE0qGw91dJ20Yymh4rLgksfoEzbdNuUbiYKZQpVABxGG5YKSLJNAFjV1wFsg2Wo+w3DSIGeNomPlHKkj/ZJH+P92pGgaaaaBpppoGmmmgayEXV9vA/UU3EkURbcWFZwrSKdtAMgCbPNpaivb9wda/XwqP7tBkuk7aaPpmzhlB7p+HV1Y2a7ilgSBywjDWfuDz9dcE6NJI26CgZJvg4IlaPJe0rAh0QspHd5BByxKk4tQ0vV9q79lo8S0UueLEgMMHjIsA0QHyHB5UDi7Hvpe1ZFZnruSOXfHkAkBQAaBOKKq3QvG6HjQUu76UsGxdnCtIgadnIzOSv3/moMaIoHg0AaHjX3p/S8dzu4pApi3EYIXn3C3V7FADh1XjkgAnzrQ7vbrIjxt8rqVb9mFH/A6renbafuI04QGOJo7Rie4WMZyAI9o/D8Ek2x5oWwZ/auNrNuI5N+0TNMGXvrEM17UdlPaobkFSV+oN2dc+mbQQqVi3G4lkpyvYhkSN3JLFmLBoAxd/oVT6Y+3jd6aChj3phaQTLIXZUa44ZXUkIFbEopF5A+0m9Q+l7CaPoqQGM95dkEMdi8hHWIN1d8eav6jWq1G6hte7GyZul17kNMKIPn7GqP6E6DHepuppPNt8IpJY1WUuWRo1tgFSM90LbSP7MRZH1AHOraCRi8cBWMLDuFSo7IAWAygUfBFp5+4OukPQ3DUOzElkmTbxiOR74xIIbEV5ZWs0Kx1Nk6QFVBtyImRiwLLmCWBDZ2wZibsnKyQCSeQQ9dGbNZGI8zSij/AJjmL/HC/wCdWDCxWuGw2gijWMEkKPmbyx8ljX1Jsn9TqRoM102IBdhISO4qmBnH1HbOa/sZYEP+rrm+9njDyyncLJbN2BEJYyoPCo0aswYqK5YWxJx5rVjB0UrKD3biEryrFjyHe7t75TJ3YCrtvNADVxoMP0xzDtdxt2SZpJZdwYahmOSzFnitymK+1gpyKhSCDVa1vV4y0EqrZYxuBXmypArkf79S9NBhOrb2Pf4wFjt0jjLySTxSxXmjxFY1nVMqBJZzwvtoEnJIsrgRgbYk7mBRuG3jxkR9u3BH4jdx42RZEUAkUFbLgE/oTxK1WAa8WLrVJ6p2KMhe2V37cJxkdQweQKAwU80XY/sSDwToIqeqpV3CbWTaO0zxGSoJI3UKCqkkyGOqLixR/S9cer9TdXkkMciyiBY4ISl0ZmUM8jqxjoOIwfdShCbOY1Zbfa/9IyyHGxtYlFLRpnkJtq93KePpX0yN2+626SI0cihkcFWU+CDwQdBi5fU77cbfbx7Vo4mb4dJZHRu20b9mmjU+48ZVlyoJvg62PT9msMaxrZCjyasnyWNcWSST+pOs1vvTUMizbI5KsiCWF8maRJFpGZWYliwIjYkmyZDd2daHpG6MsEUjDFmRSy/Zq9w/g2NBTbfaSMu3iaFx2psndipXhXPt/ELMCWABIPBN0Rq32nSIImzjjVTRAocKDycF8LkQCcQLIBN6naaBpppoGmmmgaaaaBpppoGmmmgaaaaBpppoGmmmgaaaaBpppoGmmmgaaaaBpppoGofVNm0qpiwUpIrjJcgcTdEWD48EHg0eaozNNBD2OzKNI7sGeQiyBQCrwqgWTQsnk8szHgEATNNNBB6jsmdonjYK8bE8qSGVlKlTRBqyrfuo176Xs+zGEuzbMSBQt2LmgSSBbGgSTVcnzqXpoGmmmgaaaaD/2Q=="/>
          <p:cNvSpPr>
            <a:spLocks noChangeAspect="1" noChangeArrowheads="1"/>
          </p:cNvSpPr>
          <p:nvPr/>
        </p:nvSpPr>
        <p:spPr bwMode="auto">
          <a:xfrm>
            <a:off x="155575" y="-860425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10" descr="data:image/jpeg;base64,/9j/4AAQSkZJRgABAQAAAQABAAD/2wCEAAkGBxMSEhUTEhQWFRUXFhwbGBYXFxgcHBweGx0gGB8gGxwcHiggIBwmHBgbIjEjJSkuLjAuGx8zODMsNygtLi0BCgoKBQUFDgUFDisZExkrKysrKysrKysrKysrKysrKysrKysrKysrKysrKysrKysrKysrKysrKysrKysrKysrK//AABEIAL0BCwMBIgACEQEDEQH/xAAbAAEAAwEBAQEAAAAAAAAAAAAABAUGAwIBB//EAEgQAAICAQMDAgQFAQMHBw0AAAECAxESAAQhBRMxBiIUMkFRI0JhcYEzUpGhNGJygpKxwQckJUNzlLMVFlNUY4OywtHS09Th/8QAFAEBAAAAAAAAAAAAAAAAAAAAAP/EABQRAQAAAAAAAAAAAAAAAAAAAAD/2gAMAwEAAhEDEQA/AP3HTTTQNNNNA0000DTTTQNNNNA0000DTTTQNNNNA0000DTTTQNNNNA0000DTTTQNNNNA0000DTTTQNNNNA0000DTTTQNNNNAJ1mNt6rY5E7Z3USsitAe4MQCyuSQq4MoByUsATiSDY16/5QSfhKBemljQqvbIYOwTFxIMWQlh7SVyNKTRIPPosUZlQARS4Ly0canB6U28uIDOxtvaEPKnEg5aCdB115CAm3cX/bsD/aRXQfywOm29U7Y5CRxA6tiyTEIQTdeeKYCx9xqV13dqkTAtGCaFSMoFEgE0WWwAbqxfjVJsvSvuJaYMBIzpiLGZJWnDlrCKFiUAghVYWMjoL+Pq8DMqiVMm+VSwBb/RB5PkePuNTdRo9hGEMZGSt5VyXHPFe8nj9P31XRSrt9wkCscJAcUNnBqZwFJHyFUk4v24qAAG4C60000DTTTQNNNNA0000DTTTQNNNNA0000DTTTQNNNNA0000DTTTQNNNNA01UbvrS5GOEozKwR3Zvw42agqsR5kOQqMc8iyuQJ+J0pnIbckS/NasTheQwxj4Sqv5gzA0AxokhJbrENkB8yPIjVpCP3wBr+dcJepzWAm3ok0pmcID9eCgkr68MAf8AGu8cXttoVGSXIoIb3KAAoFUwq6PHgcc8dw4FFVc9xhfnj2+SG+UUtVXkjizoKneT7koUmh24SRjHXxMikhuFxPa+Yj6WCDwCeDrDdJ6q8IMRkaOKFmVEbgSBXzErSCgccTn72LhGoDuKG/TIrUOEViRJz3GajlTMVZr9oDGgOLGPA8ZQ7RNxuImlQ2zMCGxyBx3EbcpwGC4rY5/DX3GgSFX1eBZpSwMxgnWXJ8JCGLBEVWVcWOOZ9rMT/VVVGC106Ts5220e4aSJEiycTym3KC2JdlUAkFU/EPJCvYOVnS9K3MO0lTp5lZpGWSVWkxty0jOy+1VUsM7oc1Z+l6tZ9/DGwiaREZkZlUkA4pWTUfoL5Ogxqer5JAhikhlIkSPuwZNExkODZxkgqFOLD8SyA5vFTlw3PWMZhus1xUZZSZKtU6qtkLiqu865HiipJYpRnz9OO+aFHnRykPdXcRZKjCVnS4Yu4yEhOGZ8xTgYkOw1P3XpdzJFjMPh0xQwsha0UiQkuWLNK0qIciRxdgnkhpIJQ6qwumAIvzyL517000DTTTQNNNQ99vsCqKpkkb5UFDgeWYn5UFiz55oAnjQTNNZjcb7euGEYTIDLtqQsoU8LbOGQX5tgDQPtsEalybuXaqjzv3IjirllUPGSKslPawyoEACrsE+NBeaa+A3yNfdA0000DTTTQNNNNA0000DTTTQNNNNA1SdclMhaFXljVFV5ZIVLPRNKiAKxs0S1AkKB4yBF3rP9O/yvdoJCrg5BeCCJI4lVjwPchhYY3wrAn5hoJ+2McC89uJGKqhNITxQDKQoDfSh//NSGRWZhkGICnA4kIRZDVWVn9T+UVXN+gXGAIDce9vl8Dyq0bs/S+BfJ8HkZI3VbQlZuCDGw/KT+ICAVFLXuHkgfUaCB6jmkh27SL3HdY5ATGGPJRiGEag2c1UCvGR+l6lbTcr3TTFu4qshVJSoSjWT2UsnI37SRiOaBPve7JZFWMqDF4KBRQoWp8igKAoC+R9L1R+mIexhC4kzjMi/ORGFZu4pxMjWSJkQWWIKnniyFn8QAEjMjM6BAHLKizP7hjY4LXGxZQOPtrP73YhlnmJljETTP7MQlCVwxByVs/wAMuaZazbk5FTopHMYcFlhjwfCo+Vx5LlgxTH8wBUfS/trFbvZydwyK8aIm6kzHaBOZKyR/EMV4Vo5CfkODyIeSBQS+t9EVdnuZipkdtuzxye5nR1jdlYB3NEUKYuzFsRYCIF1idA2wBBiV7Kn8S35QllrMmqYkivqdZzr3UNs20mDRDtmBlcwpLkkHbZqsIAvuHyOVAF3zwdd092aKNpFKuUUspqwxAsGuLB4440H2DZRozMkaKzfMyqATzfJAs8knXPqnUY9vG0srYqB+5Jq6UDlmNcAcnUvWa/5QCvwjAoHc5dqyQFdY3cOSCCAqqxNcmq+ugrE9YTSU0YhjV2dEEt/Ovy2Q2RRsTTBL/Fj4sEGyTp3UM8jukJCKKEdISsiNeJBIZ0WRWIb25qQOL106auwkEcUKwG4CV7RjUojBV9uLdxclYcr/AGeSOL59JRodxNCrStBEFNFg3ukoBBdyFUUcUQADXuNkBK6T1SbudncoFfEsHAKq1uQqJdgsEAJ95Pg1yQt5rLevdmhgSkDOHVEGQQkOwTASFWxyOFeAXEYJ1pIkwQDk4qB9zwP0Hn9hoG43CRqWkZUUeWYgAfuTxrOemutRzzO45M3Mb+FZI/lVCayXFs7W/c8o4x1Q7newbkQSdyQTOVkEwVSiqTE5ALAlRGsqj8t+9mv3HXzpB3MD9kM5ppYwRIGpyoI7gfkOxIkU5H2r4UsQ4bfc7+FX+jSrahQLa2wJUfa8oyfpXJ4BrNv1945ZCzyLwwMckLFI2JARncNWPtKgR1ld4kmz26Z0CSN03E7k+9pWQUDGzqxfOQye5AWK0B4CCqXXuHb7eVt7uEkcoUKMVYkAhQzOhJKFsRHRHy4gcG9B59PepY1iEckcidsyKCq9xQkT4DJo2cilKWzUDTEUAQNWjhgCCCCLBHIIP21+dRdP3e1aOaDbBUVHaQoweSXvMWWIDFm/DxhGVUAHCiq1p/RPf+H/AB4zFzaq1BgG9xBA8UxagKAHA4AJDQaaaaBpppoGl6pBE+7yfulIrHaVCfcAf6jFSCcqbEXjVEhroQ+oemMqVEgK/MztHGJWaybyEZUEGjeP/wBdBp9Nfl++6/PthJtpC06Bo1dYmaSZB3FMgLCx22hy5kMbA5UAMcdB0zqqpJ3YYGj2UhjiVrw/EZsLG3ItVDsEJoNYYlSqhgGw0000DTTTQNYyPYu2+3cwUxmB7jkBBWTuQQZrIg5P9JfFeFPNDWz1lOrbk7feSTqzsF20eUGaIhLSlO6xb6Io9x8KoHm9B16F1aBo4jH3IhHEUTbsRUlBSO27e2aglK6sR7jZ51fDc0acBLfFLPze3L+Dw3H6frWqTqO4j3J2SvtlmSX8Ve5ZEZw8kYspOEjDkjnxZ8eZekbtdynYn7e2u2U+81gwodzKiHxIxKjEsK4Ggs2aNVKlXhALSGhQIjcMWLJYpvNEhmBax51mfWm1PaknhleHcIhPdJMdimkVHFBXCr45sFBlkMgfPb6jLFLGzyR++VUkREyZWuie5OrAqzUuNC4wQSrVqN03p80kimc4JLKiyRB2Y5RqZDmTuJFtu0sZ4NoPIutBql6DC4vubghiWGO5nQe8cn8N183f78jnnXLpGxV9j2Rakq6O1kt3FJjZix5Z81vI8ki71J6RIYydq55QXET+eLgA2fLJYRvr8rGsxrn1GNtu/wATECUP+URqCSQB/URQLMi0AQOWXj3FUGgkwld3tRn8s0NMPHDrTDnkHkij4166Numkj9/9RCUk+nvXgkD6BhTj/NZdQ1nG2Jew21kJfMVURc5FiRwYmJLFvykkm1Np2l/D3SHws6sreOZEGSfyYxLZ+yKPoNBaazHrvapLHGsqdxMnpPb7pO2/bHuBUnK8QwILYCjxqX1/rhhPbjAL1bMVkcLwSKjiUvI/BOC1QBJK2uWei6pt5Z5YtzKZiixgMxVO2ZXMdqmC9t8r5zdwIz8p4IS/S/RxKmZ+LijEsjLHKEjdme85CYzdEvIFrDg+CAhFP6j6SmxmkmEm5rcPFgWlZkWQVZNuzyMqQKVBQ0C1tjzH5j6nuopItq263PdaNFXuCBQ03uBAkbbMXjbEESKDQ82TQnzQgRr8UdxV4TGQstByQIonyJJlkZLKuRitEqtLoLbYdLO6li3W4iwEdtFE6ANkeFlf3GnEdKFIBBBJ5xCaV0BBBFgiiP31RbPevAoMjNNtsEx3BAzXyp7wAHt+U5gcW2QULlq/0FR/5s7WmUxBlcUVZmZa93AViQop2WgB7aX5VAELqUcW5dfh40aZSGXclLSMoSB76pzZYYKQaL+5LBPf1N1BkMUK5qJS2UiI7soSiVQLGwMjAmrqgHb8ta5S+odvCIFR0RO4IjHIGR1pCR7Xph8oqxyCK8g6DovXbLwyRSq6+12iHcALAEFcfxMSDwxQCwR9NVWy2pnklhVpQgC96aQoZGo5JEY1UJGhVixUAOVfkLmGMf1HLLuZYpYttHNt4WlJdqyYoAuIyZMQ5ZgGsqMLYeNaLf75NvsXngEaIkJeMECNPGSg3QUEkDmqv6aDrF1F42SPcLTMcVlUfhsfIFZFkYgeG4vgM3F2mqefqe2mhQtkyyH2qEkL3GefaozVkYcmvaQOQa189Lb0yRupD1FK0atIJAzqKKk9wB7AIUlvJUm2Bshc6aaaBrPdU9Qss/w8MZZ7UFmU4gsC4rkWKU+66B45NjVh1zqnw6LQVpJGwjVmwUtRYlmo4qqKzE0eFoAkgGr3PRBuUzM/dlViVZHKxAghlXAFgAMU55a/d5qgquhSttkACyM6ooZUgZmk7cfbUMwyVEAW1UNbcsPno2fSfUs24Vnj2xdQoxKyJiXrKizEEDkA0hr97A8ej9kE6cIYskdUwLQyJIxZVCho3kGJtQpXIUAV4FatthFHayQZFXLMzA8NeRyYNyQWJIx45B8VoKjcb2DeQCSZJFERBdBRugGYMATiFYUwbFhjRoP7oHSOmwow+JEamLaIZrVeZAgM7swA8AxGxXknjXfrnSYd5ve2oVXjMRllVgHX/rMQMjkzBIwbSsCTkSAB733pmMOizdySNrjEwllSVCwcDMq1OrBygagQcBR4Khe+m9wX26kksVLJkSSWCMUDGwDbKob+dWeoXTulwwGTsoEMjZvV8mgoPJ4FKAAOONTdA0000DVT1T8OfbzE+22ha/A7tFSP1MkaJX1z1barPUW1Z4bjK5xssqhzSMYyHCsfoDXzc4mmo1RD30bqImV6Qp23KVY+gDAivAKsONQenzbpY5551N45pBaEqVUkoCg5B9oskktkeAQoCGWkl2SxKklySRy5IWZwpBJVWo0CCK8kG/bRkbzfzLJDGsdlqMhCuyAWAQJKVQQCzW3JxAC2woIc8ue2i3EkJmkK1lEllA/Oao4JAsL9CfFjg6ixx7aEbUQo8b5xP22Dl6dWhVZCbrEO5Ck/9W1fKdW+66uV3KbdEyOIeRiWGKnIAilIPKG7I8qOcuKjqnUYNwkG428XeYTxASlArQhqe27gDhWVwKAsiWxoNJvdksoAa7U5KwNMrDi1P0NEj7EEg2CQYSdQaEhN1QBYKk4+VyTSh+KSQkgV8rEijZxFrrluYUdGSRVZGBDKwBUg+QQeCK+h0FQWGysMCdqzE5UT2SxshvNQ2SQfEY4NLWMfb7eNmfZSYtDiku3pyGCq1FVZSGuJ1Uh1IIEiDgizX9K6+23RI5I5ZVkZGgVfc4ilSRwrZtkzRiFr8sQVABPGqX1FMrywhdtEYZpGTKJFZwWR5FlwdTHMrQhgUKZhlkVSxPITJeox7SWbdw7j4ylxfbkAzAqEy7TImTMERMkYeAGZlok8fUM/TepbX4hTjNkrLGuAnd1B7aOga2JB9oyHDAgjyJO39Od2NJV7pftZBJpJqd429nllxHkq5XNQyEFMMdSh6TjVneOJIB8MsMKykGpQ5lVjgxYnMrZzyLAnzTEIHQNz1AVCkUSiBADYTM/2o4wJMGKexTTqoyAsEULqfpW83TRtNJHEkZyRAjhy5GOTNHP7QFLDFXIOZvxWoG/6HuF3aS7eRYGkkOcYLyBlGTPKfcuHzFQtFQ0uVZEEWXT+m47iZJ5HMkpEymOSWNWAVImCxh+ChVb88SISbJ0H3q/U5YEaGYR7iSSFzCArIJGUAGNl95s5Agjg2QQKs9dxtJoIIwN1M7BoY7wh5ydIy1dsnwS3n6edQJYVk3PY2kpVgrd+a2kcc8L3WNimBpQ1XfHtI1LgO6KLFuFGS7lAstr+IqsZMsV+U0lUfuP1Og+9TDwSwyPOJTkQscvbj4IolGCD8TlRRIByI4sa7bjr7Bio2s3cAHzAFRd1k0JkI8eACdVvqOaTdzNsEgAUAM08hSvH5E5YgEqCeL9y8ckWe0LB5ArUp3CxhjycEiXi28kyBlv9T9a0GePXX3Tybd39olHcRdlMXSOshYcMOXGALJkRk4AADCy3Ozilh+HMu/7QULisUiHGscS3ZDEVweT/AH865dL2nU4ok2wG3TFqbc8tkpFlwlgiXI/myB8kn6z9xJJt2CK25nPtqu0xHcJQswONpGVDH7Z/UeAz/p30/t9hu0khG7qUmJmmACAFQUFYqayjAyIyLNyTZ1pNx0tG3hJMo7sIJEcssYyibEs3bdbYrIgsjxGB9NVvVhuZmZleJ49swbEDJZHjIc2LFSqVKhS2KHFjkSAkvo+8Xcb2SWFWCLGY5HLAq7B6TEAmmVVcnwakjsE0FCxPQYv7W4/73uv/AMuqnp3StvFFK8jSuYnlBczTM4XIsq5BsmpSoAJJ8DzrVayXUNlPITHt8VrdtI0jBWUEKrrmhotTsGGNG41sjk6Ct28BEyzOE28QDRvJGueLLixGTWsYBV43logla9hAJvNz0FnZZtvuSh9ttirF0FnASCji2X5sq4K4nVbKJgvw65BInYKkbOsjiNQ2Ly5WzyxuZQRh7kpiwy182ez2u7MGUUTOsjO7hFVnHacRyGlBDOHV+KxYMLtNBS9Q7uw3UfZPvlmQvEjyupLl43JEsiq+TywqXBGGMXsAoasGk3G2lY4ywLPZxX4R6PORQZJ+ISUpnEvgCuRr36m9IbaFYZ4kRGTcRtJJI4LsuSAkzTWwK4K3zCwrL+bVh6x3+3kQRBomk7wQ5FhgB7pLdVJj9it7uPsCDRAQOn9BLyvuYFbaigrtOG7krISxkLJKDXvKliTYWsSoXUnZvLvFWJh3oTIrmdsCo7UofFGVUEqvjiCEFANkW4uPsdxv92kCy7dcFaBnMwwz9sbsVUEggHvDAgEERH6HWq6MQO8g/JO9j7F6m/x7l/zoIm66ZDDLBJFFHGTLi7IgUkNG4AbECxmV8/XV5qu67YjVh+WaI/x3FU/4E/zWrHQNNNNA1y3W3WRHjcWrqVYeOGFHn9jrrpoMl8JL07aTYBZkVZJHdcYpeF4IRU7RYIoHGAOI4snUnbS7tdkI+3N8SIQuZMR94WsgWkceeQWy/UHxqw66MuxERaSzBX/0VR5qP6ExhSPqGOpnUdyIopJTwERmPF/KCfA/bQZvonWt3u9vGYo1ikR8J2nxILRthKEWJj+YNRJAH667bfpue4aM9pIoykzJBHhlKSa7j37+EViAFPK2WBozPRmyEOygW8mZBI7H80kv4jt/Luxr6ePpqR0YX33Fe+d/H+YBCb/W49BZarPUNtD2hdzMsXBohXNOQR4IjzI/bVnqj6ltG3G6jUSvGu3Xu+wISzyB4l+dGFBBJf1966Dt1dEDxFY0fcDIQ5D5ARTua8KqnnxdhQRlqJB6O2uXcljEsueZdyazyZ7VLxUBpHIAH5mJskk8pZRtNynellmziZY8hGWWnGfyIpObNCv1OWAA5Op3UutIIrhcMWx9ygsFUlMmNAi1jkElHyBfi9Bym9Nx55IqJ7sjjkj2FK2JIyGyPtBJJ9q1XOqjqGz7aGTddqSyyiDdMXFMxWkYWgUqAcmjJCk5MACRGh9V7nuRiVCizSKqEBSMyW/CBZVxPtKlvxPlY0lrfL1b0DuGKXdu7KZA0gWMyRxUkqjypuOmwIoXeZxJohfdJieYCaKNNsGWs3IlnoUpXyUT5F5ycHHkXzq023SVQMcpHkZcTK7Evz5x/KnNGkCiwONVU8i7UxQHcSqCpwCxw4oilI7Ps8BpI1v6ZAmhZ1Y/BySJabyWmHDou3P8i4iD/doKHYek9xFF2U3Z28Sklfh4owzXzZyQ19q93AXm/PXovUZJNvtJJbJ7jnI+SBDJyQOeD7eAbq+b1aSdHnPjf7lf2Tafcn67c/Q1/GoEnSZRuoMt7PIQkrDJNtxWCkjCFf7YHN+f50FJ6S6wkk0e43LP8S4MQBCKFDMCoxDZENQYYggBvcTWWrrpO8j+FVHXcpI1yOfhtwzLI7d1qLREe1ya4IAAA4Gvu/3RiLRxzyFlrNsYEjjzsgu5irI8exQzkuhK016+dK3Esiv3txNGoAKylYYwwNk/hyR9xCtUcgLsEfUAPccW0S8U3Qc8NKsO8Ej8/nkVLfnxZIH0oaR7iCcZGPeSUHGMkO4SxLQK0yqGFChd199TU2wItd7KQeQQ0BAH6fh8j6c3rt8EwN/Fzcjx+BX7j8LQdBvWAobeWvt+H/8AfqJ04fB7CIMvMMCLgMASwUKFGPtyLUOOLOoE27kSQos08i9yNcg22P8AVbCwO18qlWvm/a1XqF6ldZtnIyb5jGGjWQydtUwd0DZ4xo2JiYkFWXgghhwdBn+t+pjIwaR4so8JIqV8FBnU27EhVbt7eUAlwaLAhCSmtp6L6sNyk7gUROVYXfPbQ8fWiCDRAI8EcawA7DTfiQyq+TE9yMokhpiQGWHt5uHIFMcmc3ZN62npzoSRTb0QyPHH8QvsQggt2IizMzKWLkk2cuTyeb0Ej1H06bvwTwAkCSISKApYBXrNciAB25ZlauaZSPloweo9PXZbh5tu0YfcB27LXZcWWeNURne2lBYHxY5ANa0Z6c92NxMOPH4R/wDijOs7642n4BD7wce4xzDb+9QOVFRFgeR8oNi1r3WA99O6Gm6Tv9REc7qCCGEbQopp/Ye2tiqJOTCywyauOm230Uu47Z2idl2BSZVUqzKXIcsOKrDGra2a6HJl+mevRbqJYnGMwVllgcEFSmKuCGHI96H68Ov3F+4+lLD3J5WLEM8pC2Bw7uhIuy6xsEJuiFUVSqAFP6j6Rt9iV3sSBCsigoqAplJjCCFDKynwKU17iSrHnV56VSQxGaYoXnIkPbUBfkVBVSOCCqKbyPnWe9YdfRoniYS+5HWoFZ3Ul0RJLW/ySiVQUPgEEHG7ro/pyFIIlBlX2C1Td7oqCRZxPc5Fk0dBY9eUnbTV57TkfuFJH+OpqMCAR4IsarJPT8LAgtuCCCCPitz4P/vNdegAjbxoSSYx2yTVkxkxkmuOSv0/w0FhpppoGmmmgq+sr79q5uk3HNGh74pIhf3GUg4+9aep4BJtZYmBKzARGvNSsIjX8Pr16hX8AkfleN/9iRX/APl1y9UTrHAJHxwSaFmLEAACVLaz/Z8/xoOnQJa2cDN7agjJBrj2Anxxxr16dVhtoiwpnXNh9mkJkYf3sdV3bdOk4yE5rsaY1RyEPJr6G/prQjQfdVvR1szy3YkmOP6CMCL+4tGzX/nak9T3XZhklPPbjZqAv5QTwPr48a89J2hhgiiJspGqk/cgAE/yedBlv+ULb5+0ZdxtrOkbJH3Spdola0o+1l4yPA/Q1rDbjqO7kbcpGRI6NOim3XOYM63GO1gz4p4zH4Uroc8TjufXe9jgmgklkaNMSz4qGySOSJznyHxQEsMObryPa0TpXoQYGQiFWkIfmKZWU5tKOE3AUUXNBQtfXLQc/Q27jgfHcSMs7rZQgsiIW/DQu6d2JUBAVJcBlK+INgLYb1Dvd2qu4fbQzCSHtRtbOsTIbl7lYo7XkFrIquVqwEL1R6LYbeVl3L4rt5EAMUbMBIS0xLBc2VlPyDxzXuxKvQnTJp1eXcmdUaGOKMCeVTSGQEhlKk/MKkBIbgitBYbzpa7ncJC4maNLMqtM5HujIwfF65DgYEnJWewAFLVvVRHBPB8NJMUfcRq8UckuMd7g5uyiQUHlkCEEY4qQBqwj9Qx7NZNrQ70cmCFvYj5r3VkllrFSQTmT7mZWIUllB7x73aKke3i3EMszzxyMqMhd2Mokd8FJNWGN80B540Gr1nfUKytuI127Ks3ws5QsAR/U29jkECwCMqNE3TVR0WqbqglMjfDlRIsHGQse5xx58kI4B5ANEgjgh56X0ohleVVXDIxxhi9FvmkdiBlKb+auMmAJyJP5rH1ncQ9RgRdqtSvKfh1XbHvXIztMsobJZAhVsJAOEPPNjavuoI5INxExllKyCUscpRHgWbJR/TAmijUj2qGJHzHnx1fZx7LZxzhIe6j7fNyMS7F0jJLhSwu/NG+R9b0Hb1TuSNvKdvsZJNwwIWokBUnjMuQynHzwGsgCtY3pXTdqkhmJWbdwmMMscYdZcmHcRIqGOPigoaIgFiRY1q9p61kaJpJIEjxkVMWeccMVGdttx7QX5NUApuqIEn0r6hikWWV2jR5JA5RGZ8QI40Fkqp/LV4gWCBdWQ4r06JFMsa1uDPLHEAzBA4knxZkDBSEWSRj+gPkhdUW8cxxhSl7aWQNchUxSwK4x5ZgkcojUBV8OmDcFWwttyom3TgN21dwv40EyBkkWLuJEzhVLssDDjkZk/QjVX6r6a5leTcRl6NRMXZQpMjdoI2OCX+At5K6sGKhi1MEz0ZBspI4RG8yM0KcZFbPb5Af+oHAy4Lg0pIsLY1nSdukUs0aKFFowAH9oGz+pLKxJPJNk+dZ3070jOSMvullaH3kKCjEuS9lD7kRntjeRJFAquSnT7f8Aymb/ALOL/fJoPvWenLuIjG2PkMpZcgGU5KSv1FjkfUWPrrh0eGExsogiib5ZolVaDVyDQGSkEEEjlSP2136z1RNtEZH/ANVb5Zvoo/4/YAk8A6p9z0ETuzbxVctgFCB8AqnPBgD7+cwXehT440WyDL9U3KDfRtsNzEELIJmXuNGrBHSNZpVcRgNSoqE3mUtX9uPrqfWeo7eWQSQMO3HI53QtomTtM55NRiQGKJBkqgsGagGxOt3nTUJyQNG5UXjhVWMlltTGQquKDE8A4+L1BXorA8dlEDjEiEIVJJopkZEskrRCD5j9b0H5/u9sUjSXuSrvfZTTxy+0hEkQFkaUH5kGABlaSZwCgkobf0tv9xB2ItwjrBIuMTOEUo2TYRlAqFBgoAyHlo14PBuY+iqEaFlEgbhi4BzAJdWYsr5PmQCG48mqpdVsu1kQwur5QrKpXb+4kUzK1ZOCaX8QRlDgYqXkAaDX6r+j8CVPqk0l/wCue9/ulGpe03CyokiG0dQymiLDCwaPI4P11B2q4bqZQKEiRyX93FxMf4RIRoLPTTTQNNNNBT+py5jjijC5SzIvuZlWluZgSoJGSRMvj8w1z3+5iljk229URCRChtrjcMK9kpAGXn2kBhV1VEzut7Ezwuiti9XG4JBRxyjWPswFjkEWCCCRqr2e23xJzkUDH5ZMJQzHyLjjiIUfc82fFDkK+Hq8m0cbadhMuAosVydWOClWJokkgdt6Y+7FpKrUjp3WRCVhj7m4iAPhZGngAHtWZCMyK4BP4hoWr+5xL2e0ljVk+C2qK4t1il9rMRRyBgW+ABZuxrjsejT9xWsbSMIbi28pkDMa+kkQjQKFPyrZLeRXIe+ub/v7YfDviWnhQmSNxhciGpI2KPTAgVYJDgjzqcYd3/6fb/8AdpP/ANjXva9GiRZFYGXutlKZafM0ALFYhQFACgACvHJ1lW6fAYurXBC3ZkdYx2o/aBtIZKHt/tux5++g4+oOnbuXdIrzbeVVjLn2tCkSZgU990v3LPBZQewOKBB1vptGTbpG8yTMoounih4Hkk0KFnk1Z5Os16T6UqlFZERXklk7SVj/AM3KQoWI9rEtcn6Er5KWbfqMm3acw/BfEOihmIjgpQfAuVls837bq+asAhoJJAotiAPuTWqrr3WDDA0sS9zg04oxp9MpDkD2wTbY2aBoar412g3EcR2Cxu4NMU2vtHnkK5eiVqwKsDXabpUbbhovliZFkeFcQshBZfctWVNrlRF4IDYJBCPsJUBaQdQjkLmy4EZ9o+VRTEAC/oP3skky5N8g5+MB/wBFEb+/EGh+uq/ZdVXYFtp2pGihRcBCrSmJDlgrAAOwKRkhwGFh1LWoLXKddVqKxTsCuQZYyykEZAhhYPH2OgjNv4+b36gL8xHZscXySpA4IPI8HVLsuswncvh1SNwYU9x7BBppPlKgLYzFjzWPjzq96ZuVl+MIDgd2iGjdD/Qi8K6gn+6tZP0ruCej5oCe3tNuBkrAZIgY1dZAWLK8eRdg6DSfFw2yfFoMvIKRgPY55K0xoH78A/bVemw243O1ETI1SksI4gi8RSMCWjUKTlzRN+f11deoN1232rFWYfEVSCz7opVHH2sgfz9rOonXuon/AJuywTM6zKypjRIxZHPnjGN3b3cEgDgkaCx6r1lYHRO28jP4CYDm6AJdlFnmv9E+NR936i7WGe2mGbFQC23BJCliADMCxpTwtn6+OdVnVevxK67iPcRxhYyZIp8oWZQbB98ZZa91rhZvgrRuFsknB7UciwAQQtuC8gbGVkkMgxIJY+5Hamjs4ENywIaP1E4k2Mzx034Jkj8D3KvcjPI49wU3XGqvd7aOYR93dbpsGzXGLA5UQCCkQPhj9dSeob5Phm2+1DbhuyY1EYyUUoT3yEiMEWDRYMQDQJGpez6uzRqybbcMpUUSYLII8/1fP30FdtDtogWTdSKPDSMkf5bNPK0PkEt8zcGx51CO6jXcyu2+nVXiiRZO3FWQaU0p7NEgMCOOb+tcS9lvM+nbqQhkUjcuA+IIV8pATRIHDX5sA886k+s9t3Y4oQQrSO6oxr2uNvM6tR80yg1R8aCr6hArSZmeadJIZIe26YMqyYsWgeOFTl+HfuJ+hDDGm5/G7wPEiiGmYAnGRCKKsWB7QAHbjkLIfJYU9EKLmTc4jYEhmLcUMbJ7DH8xF+CeOf4vUIdZXcb0Lc0ce3TMWhAeRlOQB5zwiblRwO5yMgpUNBEvj3MvytwLu/IZqo8IRd3yOeRpjZF3/aoZ/MQFAYKarFh7TY4y4q9Vmz2sk5kynlQRuEXttRPCSlnBBGWRKlaxAsV9u8nSp6pNwtXznETY44OEiD8o8D78cmw9ywjHni1FUknDLTXjZybJVrgNQ4Osj0jb7l4HgWBxGHljxMiKcAxMcZ5JiGJX8RbemsKOK1Y6ROxuTdOPuIUCqSMaNSmSiMfy4jk2D51XdJkOzaeOpZ1O5UBy0VhpEi4I9v5mLkgH5iedBF6dt4k2sDPsIWTCJUZVjs9zFAcCoxBzBNngE341c9F6Qsc0kwghgyUKFjC5HkszOVAFn2iuaxu+aFdBucelbNmRlNbK0VHJHvisYqMuORVauDvp1/EaH8I/lWzKn6sgsMDyaU2KHDWaC101G2m/jl/purUaIvkH6hl8hh9QRY1J0DTTTQNNNNA0000DWW30f4HVsbsl/AJN/BxDgDk/sNanWeicMOpAHxKQf0PwsJ/46Ck9NhvibixZl2yO0TO4/rvIzut2ocvEtigDfJH16dTG67xARo4txNFmsjpfDRIyqE7mQMUUljJeHb6i9cY9ufhtpvwHXGBe4FYLIqkFhhnSGixDRuKYEHho1Bs9t1NpN3BE7hse44BgkhcMFwUEOTlkrym1oHA1wDoImy3bCcKO52I9xKUVYZnsIGjxUrGQozc8lqARQoq60W0jkkm7zp2lVGRUOJdsmUlmxJAHsFAE/Mbo8Cq6D1Z12yZLACuSufiBw6sVe7Tg5g3+t8nyeW59QzFJGieF3RcisStJHHxlcs5ZFK+DSgPXIB+ga7VZ0UYtuI+AqTnGvtIqzH6/25G/w1UDrMhDpJu9vG6O0bLHGWlsH2lFaRqZlIYKUf5h83k2npRR8LEaIcqDLlyxk8SZnm2Dgg81xxwBoOmy+fd/9qP/AAItUPSSF6DD9P8Ao5Pp9TAPt+p1d9PkuTeD7Sr9PvBFrO9HUn0/DXkbGM/7KBv+GguvVDENtKr/ACtL8/VWHH81/F6lQDLdyk1aRRqv3AdnZj+zYoP9TVT643bRnalKJE6vgSBkAQhs0TSiTPgX7APrzzmneVe/i0MyzxwdyBywdTKqN88YDqpaT5kIBDFTydBd9eizjWO6Dyxhv1XMMyn9GVSp/Rjrz03bIxldkUsZnslQT7aQf3KoH8ayPc3LplNvCBFvVTKoO3UaiQdylHmSlNMK8Cjxq320W4fay7oTNE8yGZY4whRT2lC8yxZG8QTYHk8fUhd9e6om028u4kICxoTyaBPhRf6tQ/nXP0u17PbH/wBjHf74i/8AG9ZqWKb4wM7ybhERJYFJXlCDFOSkeKuwEwYWpPFL8xGtL6bgCQYrGY0DyYIVC4oXYqAv5VrwvFChQqgFP0of9GS/9i3/AII1P9Ry7aRHSRvfEGYYF80YxsLXt+6+3IfHNMdQumLXTpgfIjdf9mMD/hqX1Dp8yR7krMmMgkdsoiW5TEAMHAoKqgWp8c3oKvfrHP8ABbaZT2gkbO4crzJHJGiGucXxcNyAbRfdmRrSjawSIYgiFUYDFRQVgAwxrwQGBBHjVD6m3KbdoZGjWVdyF2zREqCxppIiMuKDZg/o9/lo89n07cbbcgRMoWWN5Ght2QyK0YOUsjM5kYOSGVVHtJZTxoLj0wgVJVGQKzyKQzs7e04qSWJblAjC/oR586pOl9Q/C7zbqd3ldj2okyZMABIpSRWxWNg3ICg5IPcxBaz3aB3Dvs51kNKZY3iVqF0C0cwcoLNA/fxqB/5OJ3BozhpNvOmcva4y7ZFYU5qhRa6F8gnkJuw3bfFrGu4aZDE7srLGMa7RW8VU8iWxxXzXzVV0Ee13O6ZZSsne7hEZf/1d0VWCA0b4YNX5Qb8a49K6D39tEEWWCKVI3du6sTFSA1BdtiDa+2yRQPhtduj7N8CO3I/bmbCWB4VsxBtpRBKDIrEGYABQWofLoLTbR/8ANtog/txhaFe1QWH7exbr+NWe96ikftAMklcRJRc/wSAo/wA5iF/XVBKwG12GXgSIHz4qo3Vsr+oo/wA6mlfgUHbEbRE0qGw91dJ20Yymh4rLgksfoEzbdNuUbiYKZQpVABxGG5YKSLJNAFjV1wFsg2Wo+w3DSIGeNomPlHKkj/ZJH+P92pGgaaaaBpppoGmmmgayEXV9vA/UU3EkURbcWFZwrSKdtAMgCbPNpaivb9wda/XwqP7tBkuk7aaPpmzhlB7p+HV1Y2a7ilgSBywjDWfuDz9dcE6NJI26CgZJvg4IlaPJe0rAh0QspHd5BByxKk4tQ0vV9q79lo8S0UueLEgMMHjIsA0QHyHB5UDi7Hvpe1ZFZnruSOXfHkAkBQAaBOKKq3QvG6HjQUu76UsGxdnCtIgadnIzOSv3/moMaIoHg0AaHjX3p/S8dzu4pApi3EYIXn3C3V7FADh1XjkgAnzrQ7vbrIjxt8rqVb9mFH/A6renbafuI04QGOJo7Rie4WMZyAI9o/D8Ek2x5oWwZ/auNrNuI5N+0TNMGXvrEM17UdlPaobkFSV+oN2dc+mbQQqVi3G4lkpyvYhkSN3JLFmLBoAxd/oVT6Y+3jd6aChj3phaQTLIXZUa44ZXUkIFbEopF5A+0m9Q+l7CaPoqQGM95dkEMdi8hHWIN1d8eav6jWq1G6hte7GyZul17kNMKIPn7GqP6E6DHepuppPNt8IpJY1WUuWRo1tgFSM90LbSP7MRZH1AHOraCRi8cBWMLDuFSo7IAWAygUfBFp5+4OukPQ3DUOzElkmTbxiOR74xIIbEV5ZWs0Kx1Nk6QFVBtyImRiwLLmCWBDZ2wZibsnKyQCSeQQ9dGbNZGI8zSij/AJjmL/HC/wCdWDCxWuGw2gijWMEkKPmbyx8ljX1Jsn9TqRoM102IBdhISO4qmBnH1HbOa/sZYEP+rrm+9njDyyncLJbN2BEJYyoPCo0aswYqK5YWxJx5rVjB0UrKD3biEryrFjyHe7t75TJ3YCrtvNADVxoMP0xzDtdxt2SZpJZdwYahmOSzFnitymK+1gpyKhSCDVa1vV4y0EqrZYxuBXmypArkf79S9NBhOrb2Pf4wFjt0jjLySTxSxXmjxFY1nVMqBJZzwvtoEnJIsrgRgbYk7mBRuG3jxkR9u3BH4jdx42RZEUAkUFbLgE/oTxK1WAa8WLrVJ6p2KMhe2V37cJxkdQweQKAwU80XY/sSDwToIqeqpV3CbWTaO0zxGSoJI3UKCqkkyGOqLixR/S9cer9TdXkkMciyiBY4ISl0ZmUM8jqxjoOIwfdShCbOY1Zbfa/9IyyHGxtYlFLRpnkJtq93KePpX0yN2+626SI0cihkcFWU+CDwQdBi5fU77cbfbx7Vo4mb4dJZHRu20b9mmjU+48ZVlyoJvg62PT9msMaxrZCjyasnyWNcWSST+pOs1vvTUMizbI5KsiCWF8maRJFpGZWYliwIjYkmyZDd2daHpG6MsEUjDFmRSy/Zq9w/g2NBTbfaSMu3iaFx2psndipXhXPt/ELMCWABIPBN0Rq32nSIImzjjVTRAocKDycF8LkQCcQLIBN6naaBpppoGmmmgaaaaBpppoGmmmgaaaaBpppoGmmmgaaaaBpppoGmmmgaaaaBpppoGofVNm0qpiwUpIrjJcgcTdEWD48EHg0eaozNNBD2OzKNI7sGeQiyBQCrwqgWTQsnk8szHgEATNNNBB6jsmdonjYK8bE8qSGVlKlTRBqyrfuo176Xs+zGEuzbMSBQt2LmgSSBbGgSTVcnzqXpoGmmmgaaaaD/2Q=="/>
          <p:cNvSpPr>
            <a:spLocks noChangeAspect="1" noChangeArrowheads="1"/>
          </p:cNvSpPr>
          <p:nvPr/>
        </p:nvSpPr>
        <p:spPr bwMode="auto">
          <a:xfrm>
            <a:off x="307975" y="-708025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5" name="Groupe 14"/>
          <p:cNvGrpSpPr/>
          <p:nvPr/>
        </p:nvGrpSpPr>
        <p:grpSpPr>
          <a:xfrm>
            <a:off x="275199" y="1092200"/>
            <a:ext cx="3322331" cy="712357"/>
            <a:chOff x="275199" y="1092200"/>
            <a:chExt cx="3322331" cy="712357"/>
          </a:xfrm>
        </p:grpSpPr>
        <p:pic>
          <p:nvPicPr>
            <p:cNvPr id="5122" name="Picture 2" descr="E:\BANQUE D'IMAGES\d-g\eau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99" y="1092200"/>
              <a:ext cx="597785" cy="597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23" name="Picture 3" descr="E:\BANQUE D'IMAGES\s-z\scie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4813" y="1236076"/>
              <a:ext cx="568481" cy="568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à coins arrondis 6"/>
            <p:cNvSpPr/>
            <p:nvPr/>
          </p:nvSpPr>
          <p:spPr>
            <a:xfrm>
              <a:off x="2104770" y="1276520"/>
              <a:ext cx="1492760" cy="413465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339724" y="2292139"/>
            <a:ext cx="3687961" cy="2842883"/>
            <a:chOff x="339724" y="2292139"/>
            <a:chExt cx="3687961" cy="2842883"/>
          </a:xfrm>
        </p:grpSpPr>
        <p:grpSp>
          <p:nvGrpSpPr>
            <p:cNvPr id="10" name="Groupe 9"/>
            <p:cNvGrpSpPr/>
            <p:nvPr/>
          </p:nvGrpSpPr>
          <p:grpSpPr>
            <a:xfrm>
              <a:off x="339725" y="2292139"/>
              <a:ext cx="1271586" cy="894148"/>
              <a:chOff x="307976" y="2204864"/>
              <a:chExt cx="1271586" cy="894148"/>
            </a:xfrm>
          </p:grpSpPr>
          <p:pic>
            <p:nvPicPr>
              <p:cNvPr id="5124" name="Picture 4" descr="E:\BANQUE D'IMAGES\Le lexique de ma classe RETZ\famille\Cfam16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976" y="2492896"/>
                <a:ext cx="706838" cy="6061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Rectangle à coins arrondis 7"/>
              <p:cNvSpPr/>
              <p:nvPr/>
            </p:nvSpPr>
            <p:spPr>
              <a:xfrm>
                <a:off x="661395" y="2204864"/>
                <a:ext cx="918167" cy="387313"/>
              </a:xfrm>
              <a:prstGeom prst="wedgeRoundRectCallout">
                <a:avLst>
                  <a:gd name="adj1" fmla="val -48729"/>
                  <a:gd name="adj2" fmla="val 92011"/>
                  <a:gd name="adj3" fmla="val 16667"/>
                </a:avLst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1200" dirty="0">
                    <a:solidFill>
                      <a:schemeClr val="tx1"/>
                    </a:solidFill>
                  </a:rPr>
                  <a:t>Il est laid!</a:t>
                </a:r>
              </a:p>
            </p:txBody>
          </p:sp>
        </p:grpSp>
        <p:grpSp>
          <p:nvGrpSpPr>
            <p:cNvPr id="11" name="Groupe 10"/>
            <p:cNvGrpSpPr/>
            <p:nvPr/>
          </p:nvGrpSpPr>
          <p:grpSpPr>
            <a:xfrm>
              <a:off x="339724" y="3193759"/>
              <a:ext cx="1370462" cy="894148"/>
              <a:chOff x="321218" y="3265526"/>
              <a:chExt cx="1370462" cy="894148"/>
            </a:xfrm>
          </p:grpSpPr>
          <p:pic>
            <p:nvPicPr>
              <p:cNvPr id="48" name="Picture 4" descr="E:\BANQUE D'IMAGES\Le lexique de ma classe RETZ\famille\Cfam16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1218" y="3553558"/>
                <a:ext cx="706838" cy="6061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9" name="Rectangle à coins arrondis 48"/>
              <p:cNvSpPr/>
              <p:nvPr/>
            </p:nvSpPr>
            <p:spPr>
              <a:xfrm>
                <a:off x="674637" y="3265526"/>
                <a:ext cx="1017043" cy="387313"/>
              </a:xfrm>
              <a:prstGeom prst="wedgeRoundRectCallout">
                <a:avLst>
                  <a:gd name="adj1" fmla="val -48729"/>
                  <a:gd name="adj2" fmla="val 92011"/>
                  <a:gd name="adj3" fmla="val 16667"/>
                </a:avLst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1200" dirty="0">
                    <a:solidFill>
                      <a:schemeClr val="tx1"/>
                    </a:solidFill>
                  </a:rPr>
                  <a:t>Il est en bas!</a:t>
                </a:r>
              </a:p>
            </p:txBody>
          </p:sp>
        </p:grpSp>
        <p:grpSp>
          <p:nvGrpSpPr>
            <p:cNvPr id="12" name="Groupe 11"/>
            <p:cNvGrpSpPr/>
            <p:nvPr/>
          </p:nvGrpSpPr>
          <p:grpSpPr>
            <a:xfrm>
              <a:off x="374575" y="4153976"/>
              <a:ext cx="1258344" cy="894148"/>
              <a:chOff x="321219" y="4225743"/>
              <a:chExt cx="1258344" cy="894148"/>
            </a:xfrm>
          </p:grpSpPr>
          <p:pic>
            <p:nvPicPr>
              <p:cNvPr id="50" name="Picture 4" descr="E:\BANQUE D'IMAGES\Le lexique de ma classe RETZ\famille\Cfam16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1219" y="4513775"/>
                <a:ext cx="706838" cy="6061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1" name="Rectangle à coins arrondis 50"/>
              <p:cNvSpPr/>
              <p:nvPr/>
            </p:nvSpPr>
            <p:spPr>
              <a:xfrm>
                <a:off x="674639" y="4225743"/>
                <a:ext cx="904924" cy="387313"/>
              </a:xfrm>
              <a:prstGeom prst="wedgeRoundRectCallout">
                <a:avLst>
                  <a:gd name="adj1" fmla="val -48729"/>
                  <a:gd name="adj2" fmla="val 92011"/>
                  <a:gd name="adj3" fmla="val 16667"/>
                </a:avLst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1200" dirty="0">
                    <a:solidFill>
                      <a:schemeClr val="tx1"/>
                    </a:solidFill>
                  </a:rPr>
                  <a:t>C’est peu.</a:t>
                </a:r>
              </a:p>
            </p:txBody>
          </p:sp>
        </p:grpSp>
        <p:grpSp>
          <p:nvGrpSpPr>
            <p:cNvPr id="55" name="Groupe 54"/>
            <p:cNvGrpSpPr/>
            <p:nvPr/>
          </p:nvGrpSpPr>
          <p:grpSpPr>
            <a:xfrm>
              <a:off x="2247106" y="2379037"/>
              <a:ext cx="1780579" cy="894148"/>
              <a:chOff x="307976" y="2204864"/>
              <a:chExt cx="1780579" cy="894148"/>
            </a:xfrm>
          </p:grpSpPr>
          <p:pic>
            <p:nvPicPr>
              <p:cNvPr id="56" name="Picture 4" descr="E:\BANQUE D'IMAGES\Le lexique de ma classe RETZ\famille\Cfam16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976" y="2492896"/>
                <a:ext cx="706838" cy="6061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7" name="Rectangle à coins arrondis 56"/>
              <p:cNvSpPr/>
              <p:nvPr/>
            </p:nvSpPr>
            <p:spPr>
              <a:xfrm>
                <a:off x="661395" y="2204864"/>
                <a:ext cx="1427160" cy="387313"/>
              </a:xfrm>
              <a:prstGeom prst="wedgeRoundRectCallout">
                <a:avLst>
                  <a:gd name="adj1" fmla="val -48729"/>
                  <a:gd name="adj2" fmla="val 92011"/>
                  <a:gd name="adj3" fmla="val 16667"/>
                </a:avLst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1200" dirty="0">
                    <a:solidFill>
                      <a:schemeClr val="tx1"/>
                    </a:solidFill>
                  </a:rPr>
                  <a:t>_______________</a:t>
                </a:r>
              </a:p>
            </p:txBody>
          </p:sp>
        </p:grpSp>
        <p:grpSp>
          <p:nvGrpSpPr>
            <p:cNvPr id="58" name="Groupe 57"/>
            <p:cNvGrpSpPr/>
            <p:nvPr/>
          </p:nvGrpSpPr>
          <p:grpSpPr>
            <a:xfrm>
              <a:off x="2247105" y="3280657"/>
              <a:ext cx="1780580" cy="894148"/>
              <a:chOff x="321218" y="3265526"/>
              <a:chExt cx="1780580" cy="894148"/>
            </a:xfrm>
          </p:grpSpPr>
          <p:pic>
            <p:nvPicPr>
              <p:cNvPr id="63" name="Picture 4" descr="E:\BANQUE D'IMAGES\Le lexique de ma classe RETZ\famille\Cfam16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1218" y="3553558"/>
                <a:ext cx="706838" cy="6061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1" name="Rectangle à coins arrondis 70"/>
              <p:cNvSpPr/>
              <p:nvPr/>
            </p:nvSpPr>
            <p:spPr>
              <a:xfrm>
                <a:off x="674637" y="3265526"/>
                <a:ext cx="1427161" cy="387313"/>
              </a:xfrm>
              <a:prstGeom prst="wedgeRoundRectCallout">
                <a:avLst>
                  <a:gd name="adj1" fmla="val -48729"/>
                  <a:gd name="adj2" fmla="val 92011"/>
                  <a:gd name="adj3" fmla="val 16667"/>
                </a:avLst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1200" dirty="0">
                    <a:solidFill>
                      <a:schemeClr val="tx1"/>
                    </a:solidFill>
                  </a:rPr>
                  <a:t>_______________</a:t>
                </a:r>
              </a:p>
            </p:txBody>
          </p:sp>
        </p:grpSp>
        <p:grpSp>
          <p:nvGrpSpPr>
            <p:cNvPr id="72" name="Groupe 71"/>
            <p:cNvGrpSpPr/>
            <p:nvPr/>
          </p:nvGrpSpPr>
          <p:grpSpPr>
            <a:xfrm>
              <a:off x="2281956" y="4240874"/>
              <a:ext cx="1745728" cy="894148"/>
              <a:chOff x="321219" y="4225743"/>
              <a:chExt cx="1745728" cy="894148"/>
            </a:xfrm>
          </p:grpSpPr>
          <p:pic>
            <p:nvPicPr>
              <p:cNvPr id="73" name="Picture 4" descr="E:\BANQUE D'IMAGES\Le lexique de ma classe RETZ\famille\Cfam16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1219" y="4513775"/>
                <a:ext cx="706838" cy="6061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4" name="Rectangle à coins arrondis 73"/>
              <p:cNvSpPr/>
              <p:nvPr/>
            </p:nvSpPr>
            <p:spPr>
              <a:xfrm>
                <a:off x="674638" y="4225743"/>
                <a:ext cx="1392309" cy="387313"/>
              </a:xfrm>
              <a:prstGeom prst="wedgeRoundRectCallout">
                <a:avLst>
                  <a:gd name="adj1" fmla="val -48729"/>
                  <a:gd name="adj2" fmla="val 92011"/>
                  <a:gd name="adj3" fmla="val 16667"/>
                </a:avLst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1200" dirty="0">
                    <a:solidFill>
                      <a:schemeClr val="tx1"/>
                    </a:solidFill>
                  </a:rPr>
                  <a:t>_______________</a:t>
                </a:r>
              </a:p>
            </p:txBody>
          </p:sp>
        </p:grpSp>
      </p:grpSp>
      <p:grpSp>
        <p:nvGrpSpPr>
          <p:cNvPr id="109" name="Groupe 108"/>
          <p:cNvGrpSpPr/>
          <p:nvPr/>
        </p:nvGrpSpPr>
        <p:grpSpPr>
          <a:xfrm>
            <a:off x="4699849" y="113022"/>
            <a:ext cx="4320479" cy="6663717"/>
            <a:chOff x="96104" y="77651"/>
            <a:chExt cx="4320479" cy="6663717"/>
          </a:xfrm>
        </p:grpSpPr>
        <p:grpSp>
          <p:nvGrpSpPr>
            <p:cNvPr id="110" name="Groupe 109"/>
            <p:cNvGrpSpPr/>
            <p:nvPr/>
          </p:nvGrpSpPr>
          <p:grpSpPr>
            <a:xfrm>
              <a:off x="96104" y="77651"/>
              <a:ext cx="4320479" cy="6663717"/>
              <a:chOff x="96104" y="77651"/>
              <a:chExt cx="4320479" cy="6663717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96104" y="806411"/>
                <a:ext cx="4320478" cy="593495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lnSpc>
                    <a:spcPct val="150000"/>
                  </a:lnSpc>
                </a:pPr>
                <a:r>
                  <a:rPr lang="fr-FR" sz="1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Retrouve </a:t>
                </a:r>
                <a:r>
                  <a:rPr lang="fr-FR" sz="12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le mot caché dans le rébus.</a:t>
                </a:r>
                <a:endParaRPr lang="fr-FR" sz="1400" dirty="0">
                  <a:solidFill>
                    <a:schemeClr val="tx1"/>
                  </a:solidFill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endParaRPr lang="fr-FR" sz="800" dirty="0">
                  <a:solidFill>
                    <a:schemeClr val="tx1"/>
                  </a:solidFill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endParaRPr lang="fr-FR" sz="800" dirty="0">
                  <a:solidFill>
                    <a:schemeClr val="tx1"/>
                  </a:solidFill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endParaRPr lang="fr-FR" sz="800" b="1" dirty="0">
                  <a:solidFill>
                    <a:schemeClr val="tx1"/>
                  </a:solidFill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endParaRPr lang="fr-FR" sz="800" b="1" dirty="0">
                  <a:solidFill>
                    <a:schemeClr val="tx1"/>
                  </a:solidFill>
                  <a:latin typeface="+mj-lt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fr-FR" sz="1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Complète </a:t>
                </a:r>
                <a:r>
                  <a:rPr lang="fr-FR" sz="12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les bulles avec le mot contraire.</a:t>
                </a: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fr-FR" sz="1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Retrouve</a:t>
                </a:r>
                <a:r>
                  <a:rPr lang="fr-FR" sz="12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2 mots de la dictée dans les lettres mélangées. </a:t>
                </a:r>
                <a:r>
                  <a:rPr lang="fr-FR" sz="1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Colorie</a:t>
                </a:r>
                <a:r>
                  <a:rPr lang="fr-FR" sz="12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chaque mot d’une couleur différente.</a:t>
                </a: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26" name="Groupe 125"/>
              <p:cNvGrpSpPr/>
              <p:nvPr/>
            </p:nvGrpSpPr>
            <p:grpSpPr>
              <a:xfrm>
                <a:off x="96104" y="77651"/>
                <a:ext cx="4320479" cy="728761"/>
                <a:chOff x="33346" y="35943"/>
                <a:chExt cx="4394637" cy="625541"/>
              </a:xfrm>
            </p:grpSpPr>
            <p:sp>
              <p:nvSpPr>
                <p:cNvPr id="127" name="Rectangle 126"/>
                <p:cNvSpPr/>
                <p:nvPr/>
              </p:nvSpPr>
              <p:spPr>
                <a:xfrm>
                  <a:off x="33346" y="35943"/>
                  <a:ext cx="4394637" cy="62554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>
                    <a:lnSpc>
                      <a:spcPct val="150000"/>
                    </a:lnSpc>
                  </a:pPr>
                  <a:r>
                    <a:rPr lang="fr-FR" sz="1100" dirty="0">
                      <a:solidFill>
                        <a:schemeClr val="tx1"/>
                      </a:solidFill>
                      <a:latin typeface="Script cole" pitchFamily="2" charset="0"/>
                    </a:rPr>
                    <a:t>       MOTS A RETENIR</a:t>
                  </a:r>
                  <a:r>
                    <a:rPr lang="fr-FR" sz="1000" dirty="0">
                      <a:solidFill>
                        <a:schemeClr val="tx1"/>
                      </a:solidFill>
                      <a:latin typeface="Script cole" pitchFamily="2" charset="0"/>
                    </a:rPr>
                    <a:t>:   </a:t>
                  </a:r>
                  <a:r>
                    <a:rPr lang="fr-FR" sz="1400" dirty="0">
                      <a:solidFill>
                        <a:schemeClr val="tx1"/>
                      </a:solidFill>
                      <a:latin typeface="Cursive standard" pitchFamily="2" charset="0"/>
                    </a:rPr>
                    <a:t>aussi / aujourd’hui / beaucoup / comme / il est beau / un autre / haut</a:t>
                  </a:r>
                  <a:endParaRPr lang="fr-FR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8" name="Ellipse 127"/>
                <p:cNvSpPr/>
                <p:nvPr/>
              </p:nvSpPr>
              <p:spPr>
                <a:xfrm>
                  <a:off x="107504" y="82731"/>
                  <a:ext cx="216024" cy="216024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800" dirty="0">
                      <a:solidFill>
                        <a:schemeClr val="bg1"/>
                      </a:solidFill>
                    </a:rPr>
                    <a:t>5</a:t>
                  </a:r>
                </a:p>
              </p:txBody>
            </p:sp>
          </p:grpSp>
        </p:grpSp>
        <p:sp>
          <p:nvSpPr>
            <p:cNvPr id="111" name="Ellipse 110"/>
            <p:cNvSpPr/>
            <p:nvPr/>
          </p:nvSpPr>
          <p:spPr>
            <a:xfrm>
              <a:off x="307975" y="5877272"/>
              <a:ext cx="266116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12" name="Ellipse 111"/>
            <p:cNvSpPr/>
            <p:nvPr/>
          </p:nvSpPr>
          <p:spPr>
            <a:xfrm>
              <a:off x="739926" y="5741640"/>
              <a:ext cx="266116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113" name="Ellipse 112"/>
            <p:cNvSpPr/>
            <p:nvPr/>
          </p:nvSpPr>
          <p:spPr>
            <a:xfrm>
              <a:off x="612775" y="6182072"/>
              <a:ext cx="266116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14" name="Ellipse 113"/>
            <p:cNvSpPr/>
            <p:nvPr/>
          </p:nvSpPr>
          <p:spPr>
            <a:xfrm>
              <a:off x="1222375" y="5868094"/>
              <a:ext cx="266116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115" name="Ellipse 114"/>
            <p:cNvSpPr/>
            <p:nvPr/>
          </p:nvSpPr>
          <p:spPr>
            <a:xfrm>
              <a:off x="1355433" y="6191944"/>
              <a:ext cx="266116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16" name="Ellipse 115"/>
            <p:cNvSpPr/>
            <p:nvPr/>
          </p:nvSpPr>
          <p:spPr>
            <a:xfrm>
              <a:off x="1870659" y="5751512"/>
              <a:ext cx="266116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R</a:t>
              </a:r>
            </a:p>
          </p:txBody>
        </p:sp>
        <p:sp>
          <p:nvSpPr>
            <p:cNvPr id="117" name="Ellipse 116"/>
            <p:cNvSpPr/>
            <p:nvPr/>
          </p:nvSpPr>
          <p:spPr>
            <a:xfrm>
              <a:off x="3740931" y="6326088"/>
              <a:ext cx="266116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118" name="Ellipse 117"/>
            <p:cNvSpPr/>
            <p:nvPr/>
          </p:nvSpPr>
          <p:spPr>
            <a:xfrm>
              <a:off x="2293067" y="5790753"/>
              <a:ext cx="266116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19" name="Ellipse 118"/>
            <p:cNvSpPr/>
            <p:nvPr/>
          </p:nvSpPr>
          <p:spPr>
            <a:xfrm>
              <a:off x="1793291" y="6156126"/>
              <a:ext cx="266116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20" name="Ellipse 119"/>
            <p:cNvSpPr/>
            <p:nvPr/>
          </p:nvSpPr>
          <p:spPr>
            <a:xfrm>
              <a:off x="2148898" y="6336307"/>
              <a:ext cx="266116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21" name="Ellipse 120"/>
            <p:cNvSpPr/>
            <p:nvPr/>
          </p:nvSpPr>
          <p:spPr>
            <a:xfrm>
              <a:off x="3464472" y="6029672"/>
              <a:ext cx="266116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P</a:t>
              </a:r>
            </a:p>
          </p:txBody>
        </p:sp>
        <p:sp>
          <p:nvSpPr>
            <p:cNvPr id="122" name="Ellipse 121"/>
            <p:cNvSpPr/>
            <p:nvPr/>
          </p:nvSpPr>
          <p:spPr>
            <a:xfrm>
              <a:off x="2988539" y="6317704"/>
              <a:ext cx="266116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U</a:t>
              </a:r>
            </a:p>
          </p:txBody>
        </p:sp>
        <p:sp>
          <p:nvSpPr>
            <p:cNvPr id="123" name="Ellipse 122"/>
            <p:cNvSpPr/>
            <p:nvPr/>
          </p:nvSpPr>
          <p:spPr>
            <a:xfrm>
              <a:off x="3197274" y="5724078"/>
              <a:ext cx="266116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24" name="Ellipse 123"/>
            <p:cNvSpPr/>
            <p:nvPr/>
          </p:nvSpPr>
          <p:spPr>
            <a:xfrm>
              <a:off x="2644775" y="6127898"/>
              <a:ext cx="266116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E</a:t>
              </a:r>
            </a:p>
          </p:txBody>
        </p:sp>
      </p:grpSp>
      <p:grpSp>
        <p:nvGrpSpPr>
          <p:cNvPr id="172" name="Groupe 171"/>
          <p:cNvGrpSpPr/>
          <p:nvPr/>
        </p:nvGrpSpPr>
        <p:grpSpPr>
          <a:xfrm>
            <a:off x="4813238" y="1187313"/>
            <a:ext cx="3322331" cy="712357"/>
            <a:chOff x="275199" y="1092200"/>
            <a:chExt cx="3322331" cy="712357"/>
          </a:xfrm>
        </p:grpSpPr>
        <p:pic>
          <p:nvPicPr>
            <p:cNvPr id="173" name="Picture 2" descr="E:\BANQUE D'IMAGES\d-g\eau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99" y="1092200"/>
              <a:ext cx="597785" cy="597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4" name="Picture 3" descr="E:\BANQUE D'IMAGES\s-z\scie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4813" y="1236076"/>
              <a:ext cx="568481" cy="568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5" name="Rectangle à coins arrondis 174"/>
            <p:cNvSpPr/>
            <p:nvPr/>
          </p:nvSpPr>
          <p:spPr>
            <a:xfrm>
              <a:off x="2104770" y="1276520"/>
              <a:ext cx="1492760" cy="413465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76" name="Groupe 175"/>
          <p:cNvGrpSpPr/>
          <p:nvPr/>
        </p:nvGrpSpPr>
        <p:grpSpPr>
          <a:xfrm>
            <a:off x="4877763" y="2387252"/>
            <a:ext cx="3687961" cy="2842883"/>
            <a:chOff x="339724" y="2292139"/>
            <a:chExt cx="3687961" cy="2842883"/>
          </a:xfrm>
        </p:grpSpPr>
        <p:grpSp>
          <p:nvGrpSpPr>
            <p:cNvPr id="177" name="Groupe 176"/>
            <p:cNvGrpSpPr/>
            <p:nvPr/>
          </p:nvGrpSpPr>
          <p:grpSpPr>
            <a:xfrm>
              <a:off x="339725" y="2292139"/>
              <a:ext cx="1271586" cy="894148"/>
              <a:chOff x="307976" y="2204864"/>
              <a:chExt cx="1271586" cy="894148"/>
            </a:xfrm>
          </p:grpSpPr>
          <p:pic>
            <p:nvPicPr>
              <p:cNvPr id="193" name="Picture 4" descr="E:\BANQUE D'IMAGES\Le lexique de ma classe RETZ\famille\Cfam16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976" y="2492896"/>
                <a:ext cx="706838" cy="6061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94" name="Rectangle à coins arrondis 193"/>
              <p:cNvSpPr/>
              <p:nvPr/>
            </p:nvSpPr>
            <p:spPr>
              <a:xfrm>
                <a:off x="661395" y="2204864"/>
                <a:ext cx="918167" cy="387313"/>
              </a:xfrm>
              <a:prstGeom prst="wedgeRoundRectCallout">
                <a:avLst>
                  <a:gd name="adj1" fmla="val -48729"/>
                  <a:gd name="adj2" fmla="val 92011"/>
                  <a:gd name="adj3" fmla="val 16667"/>
                </a:avLst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1200" dirty="0">
                    <a:solidFill>
                      <a:schemeClr val="tx1"/>
                    </a:solidFill>
                  </a:rPr>
                  <a:t>Il est laid!</a:t>
                </a:r>
              </a:p>
            </p:txBody>
          </p:sp>
        </p:grpSp>
        <p:grpSp>
          <p:nvGrpSpPr>
            <p:cNvPr id="178" name="Groupe 177"/>
            <p:cNvGrpSpPr/>
            <p:nvPr/>
          </p:nvGrpSpPr>
          <p:grpSpPr>
            <a:xfrm>
              <a:off x="339724" y="3193759"/>
              <a:ext cx="1370462" cy="894148"/>
              <a:chOff x="321218" y="3265526"/>
              <a:chExt cx="1370462" cy="894148"/>
            </a:xfrm>
          </p:grpSpPr>
          <p:pic>
            <p:nvPicPr>
              <p:cNvPr id="191" name="Picture 4" descr="E:\BANQUE D'IMAGES\Le lexique de ma classe RETZ\famille\Cfam16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1218" y="3553558"/>
                <a:ext cx="706838" cy="6061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92" name="Rectangle à coins arrondis 191"/>
              <p:cNvSpPr/>
              <p:nvPr/>
            </p:nvSpPr>
            <p:spPr>
              <a:xfrm>
                <a:off x="674637" y="3265526"/>
                <a:ext cx="1017043" cy="387313"/>
              </a:xfrm>
              <a:prstGeom prst="wedgeRoundRectCallout">
                <a:avLst>
                  <a:gd name="adj1" fmla="val -48729"/>
                  <a:gd name="adj2" fmla="val 92011"/>
                  <a:gd name="adj3" fmla="val 16667"/>
                </a:avLst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1200" dirty="0">
                    <a:solidFill>
                      <a:schemeClr val="tx1"/>
                    </a:solidFill>
                  </a:rPr>
                  <a:t>Il est en bas!</a:t>
                </a:r>
              </a:p>
            </p:txBody>
          </p:sp>
        </p:grpSp>
        <p:grpSp>
          <p:nvGrpSpPr>
            <p:cNvPr id="179" name="Groupe 178"/>
            <p:cNvGrpSpPr/>
            <p:nvPr/>
          </p:nvGrpSpPr>
          <p:grpSpPr>
            <a:xfrm>
              <a:off x="374575" y="4153976"/>
              <a:ext cx="1258344" cy="894148"/>
              <a:chOff x="321219" y="4225743"/>
              <a:chExt cx="1258344" cy="894148"/>
            </a:xfrm>
          </p:grpSpPr>
          <p:pic>
            <p:nvPicPr>
              <p:cNvPr id="189" name="Picture 4" descr="E:\BANQUE D'IMAGES\Le lexique de ma classe RETZ\famille\Cfam16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1219" y="4513775"/>
                <a:ext cx="706838" cy="6061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90" name="Rectangle à coins arrondis 189"/>
              <p:cNvSpPr/>
              <p:nvPr/>
            </p:nvSpPr>
            <p:spPr>
              <a:xfrm>
                <a:off x="674639" y="4225743"/>
                <a:ext cx="904924" cy="387313"/>
              </a:xfrm>
              <a:prstGeom prst="wedgeRoundRectCallout">
                <a:avLst>
                  <a:gd name="adj1" fmla="val -48729"/>
                  <a:gd name="adj2" fmla="val 92011"/>
                  <a:gd name="adj3" fmla="val 16667"/>
                </a:avLst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1200" dirty="0">
                    <a:solidFill>
                      <a:schemeClr val="tx1"/>
                    </a:solidFill>
                  </a:rPr>
                  <a:t>C’est peu.</a:t>
                </a:r>
              </a:p>
            </p:txBody>
          </p:sp>
        </p:grpSp>
        <p:grpSp>
          <p:nvGrpSpPr>
            <p:cNvPr id="180" name="Groupe 179"/>
            <p:cNvGrpSpPr/>
            <p:nvPr/>
          </p:nvGrpSpPr>
          <p:grpSpPr>
            <a:xfrm>
              <a:off x="2247106" y="2379037"/>
              <a:ext cx="1780579" cy="894148"/>
              <a:chOff x="307976" y="2204864"/>
              <a:chExt cx="1780579" cy="894148"/>
            </a:xfrm>
          </p:grpSpPr>
          <p:pic>
            <p:nvPicPr>
              <p:cNvPr id="187" name="Picture 4" descr="E:\BANQUE D'IMAGES\Le lexique de ma classe RETZ\famille\Cfam16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976" y="2492896"/>
                <a:ext cx="706838" cy="6061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88" name="Rectangle à coins arrondis 187"/>
              <p:cNvSpPr/>
              <p:nvPr/>
            </p:nvSpPr>
            <p:spPr>
              <a:xfrm>
                <a:off x="661395" y="2204864"/>
                <a:ext cx="1427160" cy="387313"/>
              </a:xfrm>
              <a:prstGeom prst="wedgeRoundRectCallout">
                <a:avLst>
                  <a:gd name="adj1" fmla="val -48729"/>
                  <a:gd name="adj2" fmla="val 92011"/>
                  <a:gd name="adj3" fmla="val 16667"/>
                </a:avLst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1200" dirty="0">
                    <a:solidFill>
                      <a:schemeClr val="tx1"/>
                    </a:solidFill>
                  </a:rPr>
                  <a:t>_______________</a:t>
                </a:r>
              </a:p>
            </p:txBody>
          </p:sp>
        </p:grpSp>
        <p:grpSp>
          <p:nvGrpSpPr>
            <p:cNvPr id="181" name="Groupe 180"/>
            <p:cNvGrpSpPr/>
            <p:nvPr/>
          </p:nvGrpSpPr>
          <p:grpSpPr>
            <a:xfrm>
              <a:off x="2247105" y="3280657"/>
              <a:ext cx="1780580" cy="894148"/>
              <a:chOff x="321218" y="3265526"/>
              <a:chExt cx="1780580" cy="894148"/>
            </a:xfrm>
          </p:grpSpPr>
          <p:pic>
            <p:nvPicPr>
              <p:cNvPr id="185" name="Picture 4" descr="E:\BANQUE D'IMAGES\Le lexique de ma classe RETZ\famille\Cfam16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1218" y="3553558"/>
                <a:ext cx="706838" cy="6061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86" name="Rectangle à coins arrondis 185"/>
              <p:cNvSpPr/>
              <p:nvPr/>
            </p:nvSpPr>
            <p:spPr>
              <a:xfrm>
                <a:off x="674637" y="3265526"/>
                <a:ext cx="1427161" cy="387313"/>
              </a:xfrm>
              <a:prstGeom prst="wedgeRoundRectCallout">
                <a:avLst>
                  <a:gd name="adj1" fmla="val -48729"/>
                  <a:gd name="adj2" fmla="val 92011"/>
                  <a:gd name="adj3" fmla="val 16667"/>
                </a:avLst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1200" dirty="0">
                    <a:solidFill>
                      <a:schemeClr val="tx1"/>
                    </a:solidFill>
                  </a:rPr>
                  <a:t>_______________</a:t>
                </a:r>
              </a:p>
            </p:txBody>
          </p:sp>
        </p:grpSp>
        <p:grpSp>
          <p:nvGrpSpPr>
            <p:cNvPr id="182" name="Groupe 181"/>
            <p:cNvGrpSpPr/>
            <p:nvPr/>
          </p:nvGrpSpPr>
          <p:grpSpPr>
            <a:xfrm>
              <a:off x="2281956" y="4240874"/>
              <a:ext cx="1745728" cy="894148"/>
              <a:chOff x="321219" y="4225743"/>
              <a:chExt cx="1745728" cy="894148"/>
            </a:xfrm>
          </p:grpSpPr>
          <p:pic>
            <p:nvPicPr>
              <p:cNvPr id="183" name="Picture 4" descr="E:\BANQUE D'IMAGES\Le lexique de ma classe RETZ\famille\Cfam16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1219" y="4513775"/>
                <a:ext cx="706838" cy="6061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84" name="Rectangle à coins arrondis 183"/>
              <p:cNvSpPr/>
              <p:nvPr/>
            </p:nvSpPr>
            <p:spPr>
              <a:xfrm>
                <a:off x="674638" y="4225743"/>
                <a:ext cx="1392309" cy="387313"/>
              </a:xfrm>
              <a:prstGeom prst="wedgeRoundRectCallout">
                <a:avLst>
                  <a:gd name="adj1" fmla="val -48729"/>
                  <a:gd name="adj2" fmla="val 92011"/>
                  <a:gd name="adj3" fmla="val 16667"/>
                </a:avLst>
              </a:prstGeom>
              <a:solidFill>
                <a:schemeClr val="bg1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1200" dirty="0">
                    <a:solidFill>
                      <a:schemeClr val="tx1"/>
                    </a:solidFill>
                  </a:rPr>
                  <a:t>_______________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8218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8" descr="data:image/jpeg;base64,/9j/4AAQSkZJRgABAQAAAQABAAD/2wCEAAkGBxMSEhUTEhQWFRUXFhwbGBYXFxgcHBweGx0gGB8gGxwcHiggIBwmHBgbIjEjJSkuLjAuGx8zODMsNygtLi0BCgoKBQUFDgUFDisZExkrKysrKysrKysrKysrKysrKysrKysrKysrKysrKysrKysrKysrKysrKysrKysrKysrK//AABEIAL0BCwMBIgACEQEDEQH/xAAbAAEAAwEBAQEAAAAAAAAAAAAABAUGAwIBB//EAEgQAAICAQMDAgQFAQMHBw0AAAECAxESAAQhBRMxBiIUMkFRI0JhcYEzUpGhNGJygpKxwQckJUNzlLMVFlNUY4OywtHS09Th/8QAFAEBAAAAAAAAAAAAAAAAAAAAAP/EABQRAQAAAAAAAAAAAAAAAAAAAAD/2gAMAwEAAhEDEQA/AP3HTTTQNNNNA0000DTTTQNNNNA0000DTTTQNNNNA0000DTTTQNNNNA0000DTTTQNNNNA0000DTTTQNNNNA0000DTTTQNNNNAJ1mNt6rY5E7Z3USsitAe4MQCyuSQq4MoByUsATiSDY16/5QSfhKBemljQqvbIYOwTFxIMWQlh7SVyNKTRIPPosUZlQARS4Ly0canB6U28uIDOxtvaEPKnEg5aCdB115CAm3cX/bsD/aRXQfywOm29U7Y5CRxA6tiyTEIQTdeeKYCx9xqV13dqkTAtGCaFSMoFEgE0WWwAbqxfjVJsvSvuJaYMBIzpiLGZJWnDlrCKFiUAghVYWMjoL+Pq8DMqiVMm+VSwBb/RB5PkePuNTdRo9hGEMZGSt5VyXHPFe8nj9P31XRSrt9wkCscJAcUNnBqZwFJHyFUk4v24qAAG4C60000DTTTQNNNNA0000DTTTQNNNNA0000DTTTQNNNNA0000DTTTQNNNNA01UbvrS5GOEozKwR3Zvw42agqsR5kOQqMc8iyuQJ+J0pnIbckS/NasTheQwxj4Sqv5gzA0AxokhJbrENkB8yPIjVpCP3wBr+dcJepzWAm3ok0pmcID9eCgkr68MAf8AGu8cXttoVGSXIoIb3KAAoFUwq6PHgcc8dw4FFVc9xhfnj2+SG+UUtVXkjizoKneT7koUmh24SRjHXxMikhuFxPa+Yj6WCDwCeDrDdJ6q8IMRkaOKFmVEbgSBXzErSCgccTn72LhGoDuKG/TIrUOEViRJz3GajlTMVZr9oDGgOLGPA8ZQ7RNxuImlQ2zMCGxyBx3EbcpwGC4rY5/DX3GgSFX1eBZpSwMxgnWXJ8JCGLBEVWVcWOOZ9rMT/VVVGC106Ts5220e4aSJEiycTym3KC2JdlUAkFU/EPJCvYOVnS9K3MO0lTp5lZpGWSVWkxty0jOy+1VUsM7oc1Z+l6tZ9/DGwiaREZkZlUkA4pWTUfoL5Ogxqer5JAhikhlIkSPuwZNExkODZxkgqFOLD8SyA5vFTlw3PWMZhus1xUZZSZKtU6qtkLiqu865HiipJYpRnz9OO+aFHnRykPdXcRZKjCVnS4Yu4yEhOGZ8xTgYkOw1P3XpdzJFjMPh0xQwsha0UiQkuWLNK0qIciRxdgnkhpIJQ6qwumAIvzyL517000DTTTQNNNQ99vsCqKpkkb5UFDgeWYn5UFiz55oAnjQTNNZjcb7euGEYTIDLtqQsoU8LbOGQX5tgDQPtsEalybuXaqjzv3IjirllUPGSKslPawyoEACrsE+NBeaa+A3yNfdA0000DTTTQNNNNA0000DTTTQNNNNA1SdclMhaFXljVFV5ZIVLPRNKiAKxs0S1AkKB4yBF3rP9O/yvdoJCrg5BeCCJI4lVjwPchhYY3wrAn5hoJ+2McC89uJGKqhNITxQDKQoDfSh//NSGRWZhkGICnA4kIRZDVWVn9T+UVXN+gXGAIDce9vl8Dyq0bs/S+BfJ8HkZI3VbQlZuCDGw/KT+ICAVFLXuHkgfUaCB6jmkh27SL3HdY5ATGGPJRiGEag2c1UCvGR+l6lbTcr3TTFu4qshVJSoSjWT2UsnI37SRiOaBPve7JZFWMqDF4KBRQoWp8igKAoC+R9L1R+mIexhC4kzjMi/ORGFZu4pxMjWSJkQWWIKnniyFn8QAEjMjM6BAHLKizP7hjY4LXGxZQOPtrP73YhlnmJljETTP7MQlCVwxByVs/wAMuaZazbk5FTopHMYcFlhjwfCo+Vx5LlgxTH8wBUfS/trFbvZydwyK8aIm6kzHaBOZKyR/EMV4Vo5CfkODyIeSBQS+t9EVdnuZipkdtuzxye5nR1jdlYB3NEUKYuzFsRYCIF1idA2wBBiV7Kn8S35QllrMmqYkivqdZzr3UNs20mDRDtmBlcwpLkkHbZqsIAvuHyOVAF3zwdd092aKNpFKuUUspqwxAsGuLB4440H2DZRozMkaKzfMyqATzfJAs8knXPqnUY9vG0srYqB+5Jq6UDlmNcAcnUvWa/5QCvwjAoHc5dqyQFdY3cOSCCAqqxNcmq+ugrE9YTSU0YhjV2dEEt/Ovy2Q2RRsTTBL/Fj4sEGyTp3UM8jukJCKKEdISsiNeJBIZ0WRWIb25qQOL106auwkEcUKwG4CV7RjUojBV9uLdxclYcr/AGeSOL59JRodxNCrStBEFNFg3ukoBBdyFUUcUQADXuNkBK6T1SbudncoFfEsHAKq1uQqJdgsEAJ95Pg1yQt5rLevdmhgSkDOHVEGQQkOwTASFWxyOFeAXEYJ1pIkwQDk4qB9zwP0Hn9hoG43CRqWkZUUeWYgAfuTxrOemutRzzO45M3Mb+FZI/lVCayXFs7W/c8o4x1Q7newbkQSdyQTOVkEwVSiqTE5ALAlRGsqj8t+9mv3HXzpB3MD9kM5ppYwRIGpyoI7gfkOxIkU5H2r4UsQ4bfc7+FX+jSrahQLa2wJUfa8oyfpXJ4BrNv1945ZCzyLwwMckLFI2JARncNWPtKgR1ld4kmz26Z0CSN03E7k+9pWQUDGzqxfOQye5AWK0B4CCqXXuHb7eVt7uEkcoUKMVYkAhQzOhJKFsRHRHy4gcG9B59PepY1iEckcidsyKCq9xQkT4DJo2cilKWzUDTEUAQNWjhgCCCCLBHIIP21+dRdP3e1aOaDbBUVHaQoweSXvMWWIDFm/DxhGVUAHCiq1p/RPf+H/AB4zFzaq1BgG9xBA8UxagKAHA4AJDQaaaaBpppoGl6pBE+7yfulIrHaVCfcAf6jFSCcqbEXjVEhroQ+oemMqVEgK/MztHGJWaybyEZUEGjeP/wBdBp9Nfl++6/PthJtpC06Bo1dYmaSZB3FMgLCx22hy5kMbA5UAMcdB0zqqpJ3YYGj2UhjiVrw/EZsLG3ItVDsEJoNYYlSqhgGw0000DTTTQNYyPYu2+3cwUxmB7jkBBWTuQQZrIg5P9JfFeFPNDWz1lOrbk7feSTqzsF20eUGaIhLSlO6xb6Io9x8KoHm9B16F1aBo4jH3IhHEUTbsRUlBSO27e2aglK6sR7jZ51fDc0acBLfFLPze3L+Dw3H6frWqTqO4j3J2SvtlmSX8Ve5ZEZw8kYspOEjDkjnxZ8eZekbtdynYn7e2u2U+81gwodzKiHxIxKjEsK4Ggs2aNVKlXhALSGhQIjcMWLJYpvNEhmBax51mfWm1PaknhleHcIhPdJMdimkVHFBXCr45sFBlkMgfPb6jLFLGzyR++VUkREyZWuie5OrAqzUuNC4wQSrVqN03p80kimc4JLKiyRB2Y5RqZDmTuJFtu0sZ4NoPIutBql6DC4vubghiWGO5nQe8cn8N183f78jnnXLpGxV9j2Rakq6O1kt3FJjZix5Z81vI8ki71J6RIYydq55QXET+eLgA2fLJYRvr8rGsxrn1GNtu/wATECUP+URqCSQB/URQLMi0AQOWXj3FUGgkwld3tRn8s0NMPHDrTDnkHkij4166Numkj9/9RCUk+nvXgkD6BhTj/NZdQ1nG2Jew21kJfMVURc5FiRwYmJLFvykkm1Np2l/D3SHws6sreOZEGSfyYxLZ+yKPoNBaazHrvapLHGsqdxMnpPb7pO2/bHuBUnK8QwILYCjxqX1/rhhPbjAL1bMVkcLwSKjiUvI/BOC1QBJK2uWei6pt5Z5YtzKZiixgMxVO2ZXMdqmC9t8r5zdwIz8p4IS/S/RxKmZ+LijEsjLHKEjdme85CYzdEvIFrDg+CAhFP6j6SmxmkmEm5rcPFgWlZkWQVZNuzyMqQKVBQ0C1tjzH5j6nuopItq263PdaNFXuCBQ03uBAkbbMXjbEESKDQ82TQnzQgRr8UdxV4TGQstByQIonyJJlkZLKuRitEqtLoLbYdLO6li3W4iwEdtFE6ANkeFlf3GnEdKFIBBBJ5xCaV0BBBFgiiP31RbPevAoMjNNtsEx3BAzXyp7wAHt+U5gcW2QULlq/0FR/5s7WmUxBlcUVZmZa93AViQop2WgB7aX5VAELqUcW5dfh40aZSGXclLSMoSB76pzZYYKQaL+5LBPf1N1BkMUK5qJS2UiI7soSiVQLGwMjAmrqgHb8ta5S+odvCIFR0RO4IjHIGR1pCR7Xph8oqxyCK8g6DovXbLwyRSq6+12iHcALAEFcfxMSDwxQCwR9NVWy2pnklhVpQgC96aQoZGo5JEY1UJGhVixUAOVfkLmGMf1HLLuZYpYttHNt4WlJdqyYoAuIyZMQ5ZgGsqMLYeNaLf75NvsXngEaIkJeMECNPGSg3QUEkDmqv6aDrF1F42SPcLTMcVlUfhsfIFZFkYgeG4vgM3F2mqefqe2mhQtkyyH2qEkL3GefaozVkYcmvaQOQa189Lb0yRupD1FK0atIJAzqKKk9wB7AIUlvJUm2Bshc6aaaBrPdU9Qss/w8MZZ7UFmU4gsC4rkWKU+66B45NjVh1zqnw6LQVpJGwjVmwUtRYlmo4qqKzE0eFoAkgGr3PRBuUzM/dlViVZHKxAghlXAFgAMU55a/d5qgquhSttkACyM6ooZUgZmk7cfbUMwyVEAW1UNbcsPno2fSfUs24Vnj2xdQoxKyJiXrKizEEDkA0hr97A8ej9kE6cIYskdUwLQyJIxZVCho3kGJtQpXIUAV4FatthFHayQZFXLMzA8NeRyYNyQWJIx45B8VoKjcb2DeQCSZJFERBdBRugGYMATiFYUwbFhjRoP7oHSOmwow+JEamLaIZrVeZAgM7swA8AxGxXknjXfrnSYd5ve2oVXjMRllVgHX/rMQMjkzBIwbSsCTkSAB733pmMOizdySNrjEwllSVCwcDMq1OrBygagQcBR4Khe+m9wX26kksVLJkSSWCMUDGwDbKob+dWeoXTulwwGTsoEMjZvV8mgoPJ4FKAAOONTdA0000DVT1T8OfbzE+22ha/A7tFSP1MkaJX1z1barPUW1Z4bjK5xssqhzSMYyHCsfoDXzc4mmo1RD30bqImV6Qp23KVY+gDAivAKsONQenzbpY5551N45pBaEqVUkoCg5B9oskktkeAQoCGWkl2SxKklySRy5IWZwpBJVWo0CCK8kG/bRkbzfzLJDGsdlqMhCuyAWAQJKVQQCzW3JxAC2woIc8ue2i3EkJmkK1lEllA/Oao4JAsL9CfFjg6ixx7aEbUQo8b5xP22Dl6dWhVZCbrEO5Ck/9W1fKdW+66uV3KbdEyOIeRiWGKnIAilIPKG7I8qOcuKjqnUYNwkG428XeYTxASlArQhqe27gDhWVwKAsiWxoNJvdksoAa7U5KwNMrDi1P0NEj7EEg2CQYSdQaEhN1QBYKk4+VyTSh+KSQkgV8rEijZxFrrluYUdGSRVZGBDKwBUg+QQeCK+h0FQWGysMCdqzE5UT2SxshvNQ2SQfEY4NLWMfb7eNmfZSYtDiku3pyGCq1FVZSGuJ1Uh1IIEiDgizX9K6+23RI5I5ZVkZGgVfc4ilSRwrZtkzRiFr8sQVABPGqX1FMrywhdtEYZpGTKJFZwWR5FlwdTHMrQhgUKZhlkVSxPITJeox7SWbdw7j4ylxfbkAzAqEy7TImTMERMkYeAGZlok8fUM/TepbX4hTjNkrLGuAnd1B7aOga2JB9oyHDAgjyJO39Od2NJV7pftZBJpJqd429nllxHkq5XNQyEFMMdSh6TjVneOJIB8MsMKykGpQ5lVjgxYnMrZzyLAnzTEIHQNz1AVCkUSiBADYTM/2o4wJMGKexTTqoyAsEULqfpW83TRtNJHEkZyRAjhy5GOTNHP7QFLDFXIOZvxWoG/6HuF3aS7eRYGkkOcYLyBlGTPKfcuHzFQtFQ0uVZEEWXT+m47iZJ5HMkpEymOSWNWAVImCxh+ChVb88SISbJ0H3q/U5YEaGYR7iSSFzCArIJGUAGNl95s5Agjg2QQKs9dxtJoIIwN1M7BoY7wh5ydIy1dsnwS3n6edQJYVk3PY2kpVgrd+a2kcc8L3WNimBpQ1XfHtI1LgO6KLFuFGS7lAstr+IqsZMsV+U0lUfuP1Og+9TDwSwyPOJTkQscvbj4IolGCD8TlRRIByI4sa7bjr7Bio2s3cAHzAFRd1k0JkI8eACdVvqOaTdzNsEgAUAM08hSvH5E5YgEqCeL9y8ckWe0LB5ArUp3CxhjycEiXi28kyBlv9T9a0GePXX3Tybd39olHcRdlMXSOshYcMOXGALJkRk4AADCy3Ozilh+HMu/7QULisUiHGscS3ZDEVweT/AH865dL2nU4ok2wG3TFqbc8tkpFlwlgiXI/myB8kn6z9xJJt2CK25nPtqu0xHcJQswONpGVDH7Z/UeAz/p30/t9hu0khG7qUmJmmACAFQUFYqayjAyIyLNyTZ1pNx0tG3hJMo7sIJEcssYyibEs3bdbYrIgsjxGB9NVvVhuZmZleJ49swbEDJZHjIc2LFSqVKhS2KHFjkSAkvo+8Xcb2SWFWCLGY5HLAq7B6TEAmmVVcnwakjsE0FCxPQYv7W4/73uv/AMuqnp3StvFFK8jSuYnlBczTM4XIsq5BsmpSoAJJ8DzrVayXUNlPITHt8VrdtI0jBWUEKrrmhotTsGGNG41sjk6Ct28BEyzOE28QDRvJGueLLixGTWsYBV43logla9hAJvNz0FnZZtvuSh9ttirF0FnASCji2X5sq4K4nVbKJgvw65BInYKkbOsjiNQ2Ly5WzyxuZQRh7kpiwy182ez2u7MGUUTOsjO7hFVnHacRyGlBDOHV+KxYMLtNBS9Q7uw3UfZPvlmQvEjyupLl43JEsiq+TywqXBGGMXsAoasGk3G2lY4ywLPZxX4R6PORQZJ+ISUpnEvgCuRr36m9IbaFYZ4kRGTcRtJJI4LsuSAkzTWwK4K3zCwrL+bVh6x3+3kQRBomk7wQ5FhgB7pLdVJj9it7uPsCDRAQOn9BLyvuYFbaigrtOG7krISxkLJKDXvKliTYWsSoXUnZvLvFWJh3oTIrmdsCo7UofFGVUEqvjiCEFANkW4uPsdxv92kCy7dcFaBnMwwz9sbsVUEggHvDAgEERH6HWq6MQO8g/JO9j7F6m/x7l/zoIm66ZDDLBJFFHGTLi7IgUkNG4AbECxmV8/XV5qu67YjVh+WaI/x3FU/4E/zWrHQNNNNA1y3W3WRHjcWrqVYeOGFHn9jrrpoMl8JL07aTYBZkVZJHdcYpeF4IRU7RYIoHGAOI4snUnbS7tdkI+3N8SIQuZMR94WsgWkceeQWy/UHxqw66MuxERaSzBX/0VR5qP6ExhSPqGOpnUdyIopJTwERmPF/KCfA/bQZvonWt3u9vGYo1ikR8J2nxILRthKEWJj+YNRJAH667bfpue4aM9pIoykzJBHhlKSa7j37+EViAFPK2WBozPRmyEOygW8mZBI7H80kv4jt/Luxr6ePpqR0YX33Fe+d/H+YBCb/W49BZarPUNtD2hdzMsXBohXNOQR4IjzI/bVnqj6ltG3G6jUSvGu3Xu+wISzyB4l+dGFBBJf1966Dt1dEDxFY0fcDIQ5D5ARTua8KqnnxdhQRlqJB6O2uXcljEsueZdyazyZ7VLxUBpHIAH5mJskk8pZRtNynellmziZY8hGWWnGfyIpObNCv1OWAA5Op3UutIIrhcMWx9ygsFUlMmNAi1jkElHyBfi9Bym9Nx55IqJ7sjjkj2FK2JIyGyPtBJJ9q1XOqjqGz7aGTddqSyyiDdMXFMxWkYWgUqAcmjJCk5MACRGh9V7nuRiVCizSKqEBSMyW/CBZVxPtKlvxPlY0lrfL1b0DuGKXdu7KZA0gWMyRxUkqjypuOmwIoXeZxJohfdJieYCaKNNsGWs3IlnoUpXyUT5F5ycHHkXzq023SVQMcpHkZcTK7Evz5x/KnNGkCiwONVU8i7UxQHcSqCpwCxw4oilI7Ps8BpI1v6ZAmhZ1Y/BySJabyWmHDou3P8i4iD/doKHYek9xFF2U3Z28Sklfh4owzXzZyQ19q93AXm/PXovUZJNvtJJbJ7jnI+SBDJyQOeD7eAbq+b1aSdHnPjf7lf2Tafcn67c/Q1/GoEnSZRuoMt7PIQkrDJNtxWCkjCFf7YHN+f50FJ6S6wkk0e43LP8S4MQBCKFDMCoxDZENQYYggBvcTWWrrpO8j+FVHXcpI1yOfhtwzLI7d1qLREe1ya4IAAA4Gvu/3RiLRxzyFlrNsYEjjzsgu5irI8exQzkuhK016+dK3Esiv3txNGoAKylYYwwNk/hyR9xCtUcgLsEfUAPccW0S8U3Qc8NKsO8Ej8/nkVLfnxZIH0oaR7iCcZGPeSUHGMkO4SxLQK0yqGFChd199TU2wItd7KQeQQ0BAH6fh8j6c3rt8EwN/Fzcjx+BX7j8LQdBvWAobeWvt+H/8AfqJ04fB7CIMvMMCLgMASwUKFGPtyLUOOLOoE27kSQos08i9yNcg22P8AVbCwO18qlWvm/a1XqF6ldZtnIyb5jGGjWQydtUwd0DZ4xo2JiYkFWXgghhwdBn+t+pjIwaR4so8JIqV8FBnU27EhVbt7eUAlwaLAhCSmtp6L6sNyk7gUROVYXfPbQ8fWiCDRAI8EcawA7DTfiQyq+TE9yMokhpiQGWHt5uHIFMcmc3ZN62npzoSRTb0QyPHH8QvsQggt2IizMzKWLkk2cuTyeb0Ej1H06bvwTwAkCSISKApYBXrNciAB25ZlauaZSPloweo9PXZbh5tu0YfcB27LXZcWWeNURne2lBYHxY5ANa0Z6c92NxMOPH4R/wDijOs7642n4BD7wce4xzDb+9QOVFRFgeR8oNi1r3WA99O6Gm6Tv9REc7qCCGEbQopp/Ye2tiqJOTCywyauOm230Uu47Z2idl2BSZVUqzKXIcsOKrDGra2a6HJl+mevRbqJYnGMwVllgcEFSmKuCGHI96H68Ov3F+4+lLD3J5WLEM8pC2Bw7uhIuy6xsEJuiFUVSqAFP6j6Rt9iV3sSBCsigoqAplJjCCFDKynwKU17iSrHnV56VSQxGaYoXnIkPbUBfkVBVSOCCqKbyPnWe9YdfRoniYS+5HWoFZ3Ul0RJLW/ySiVQUPgEEHG7ro/pyFIIlBlX2C1Td7oqCRZxPc5Fk0dBY9eUnbTV57TkfuFJH+OpqMCAR4IsarJPT8LAgtuCCCCPitz4P/vNdegAjbxoSSYx2yTVkxkxkmuOSv0/w0FhpppoGmmmgq+sr79q5uk3HNGh74pIhf3GUg4+9aep4BJtZYmBKzARGvNSsIjX8Pr16hX8AkfleN/9iRX/APl1y9UTrHAJHxwSaFmLEAACVLaz/Z8/xoOnQJa2cDN7agjJBrj2Anxxxr16dVhtoiwpnXNh9mkJkYf3sdV3bdOk4yE5rsaY1RyEPJr6G/prQjQfdVvR1szy3YkmOP6CMCL+4tGzX/nak9T3XZhklPPbjZqAv5QTwPr48a89J2hhgiiJspGqk/cgAE/yedBlv+ULb5+0ZdxtrOkbJH3Spdola0o+1l4yPA/Q1rDbjqO7kbcpGRI6NOim3XOYM63GO1gz4p4zH4Uroc8TjufXe9jgmgklkaNMSz4qGySOSJznyHxQEsMObryPa0TpXoQYGQiFWkIfmKZWU5tKOE3AUUXNBQtfXLQc/Q27jgfHcSMs7rZQgsiIW/DQu6d2JUBAVJcBlK+INgLYb1Dvd2qu4fbQzCSHtRtbOsTIbl7lYo7XkFrIquVqwEL1R6LYbeVl3L4rt5EAMUbMBIS0xLBc2VlPyDxzXuxKvQnTJp1eXcmdUaGOKMCeVTSGQEhlKk/MKkBIbgitBYbzpa7ncJC4maNLMqtM5HujIwfF65DgYEnJWewAFLVvVRHBPB8NJMUfcRq8UckuMd7g5uyiQUHlkCEEY4qQBqwj9Qx7NZNrQ70cmCFvYj5r3VkllrFSQTmT7mZWIUllB7x73aKke3i3EMszzxyMqMhd2Mokd8FJNWGN80B540Gr1nfUKytuI127Ks3ws5QsAR/U29jkECwCMqNE3TVR0WqbqglMjfDlRIsHGQse5xx58kI4B5ANEgjgh56X0ohleVVXDIxxhi9FvmkdiBlKb+auMmAJyJP5rH1ncQ9RgRdqtSvKfh1XbHvXIztMsobJZAhVsJAOEPPNjavuoI5INxExllKyCUscpRHgWbJR/TAmijUj2qGJHzHnx1fZx7LZxzhIe6j7fNyMS7F0jJLhSwu/NG+R9b0Hb1TuSNvKdvsZJNwwIWokBUnjMuQynHzwGsgCtY3pXTdqkhmJWbdwmMMscYdZcmHcRIqGOPigoaIgFiRY1q9p61kaJpJIEjxkVMWeccMVGdttx7QX5NUApuqIEn0r6hikWWV2jR5JA5RGZ8QI40Fkqp/LV4gWCBdWQ4r06JFMsa1uDPLHEAzBA4knxZkDBSEWSRj+gPkhdUW8cxxhSl7aWQNchUxSwK4x5ZgkcojUBV8OmDcFWwttyom3TgN21dwv40EyBkkWLuJEzhVLssDDjkZk/QjVX6r6a5leTcRl6NRMXZQpMjdoI2OCX+At5K6sGKhi1MEz0ZBspI4RG8yM0KcZFbPb5Af+oHAy4Lg0pIsLY1nSdukUs0aKFFowAH9oGz+pLKxJPJNk+dZ3070jOSMvullaH3kKCjEuS9lD7kRntjeRJFAquSnT7f8Aymb/ALOL/fJoPvWenLuIjG2PkMpZcgGU5KSv1FjkfUWPrrh0eGExsogiib5ZolVaDVyDQGSkEEEjlSP2136z1RNtEZH/ANVb5Zvoo/4/YAk8A6p9z0ETuzbxVctgFCB8AqnPBgD7+cwXehT440WyDL9U3KDfRtsNzEELIJmXuNGrBHSNZpVcRgNSoqE3mUtX9uPrqfWeo7eWQSQMO3HI53QtomTtM55NRiQGKJBkqgsGagGxOt3nTUJyQNG5UXjhVWMlltTGQquKDE8A4+L1BXorA8dlEDjEiEIVJJopkZEskrRCD5j9b0H5/u9sUjSXuSrvfZTTxy+0hEkQFkaUH5kGABlaSZwCgkobf0tv9xB2ItwjrBIuMTOEUo2TYRlAqFBgoAyHlo14PBuY+iqEaFlEgbhi4BzAJdWYsr5PmQCG48mqpdVsu1kQwur5QrKpXb+4kUzK1ZOCaX8QRlDgYqXkAaDX6r+j8CVPqk0l/wCue9/ulGpe03CyokiG0dQymiLDCwaPI4P11B2q4bqZQKEiRyX93FxMf4RIRoLPTTTQNNNNBT+py5jjijC5SzIvuZlWluZgSoJGSRMvj8w1z3+5iljk229URCRChtrjcMK9kpAGXn2kBhV1VEzut7Ezwuiti9XG4JBRxyjWPswFjkEWCCCRqr2e23xJzkUDH5ZMJQzHyLjjiIUfc82fFDkK+Hq8m0cbadhMuAosVydWOClWJokkgdt6Y+7FpKrUjp3WRCVhj7m4iAPhZGngAHtWZCMyK4BP4hoWr+5xL2e0ljVk+C2qK4t1il9rMRRyBgW+ABZuxrjsejT9xWsbSMIbi28pkDMa+kkQjQKFPyrZLeRXIe+ub/v7YfDviWnhQmSNxhciGpI2KPTAgVYJDgjzqcYd3/6fb/8AdpP/ANjXva9GiRZFYGXutlKZafM0ALFYhQFACgACvHJ1lW6fAYurXBC3ZkdYx2o/aBtIZKHt/tux5++g4+oOnbuXdIrzbeVVjLn2tCkSZgU990v3LPBZQewOKBB1vptGTbpG8yTMoounih4Hkk0KFnk1Z5Os16T6UqlFZERXklk7SVj/AM3KQoWI9rEtcn6Er5KWbfqMm3acw/BfEOihmIjgpQfAuVls837bq+asAhoJJAotiAPuTWqrr3WDDA0sS9zg04oxp9MpDkD2wTbY2aBoar412g3EcR2Cxu4NMU2vtHnkK5eiVqwKsDXabpUbbhovliZFkeFcQshBZfctWVNrlRF4IDYJBCPsJUBaQdQjkLmy4EZ9o+VRTEAC/oP3skky5N8g5+MB/wBFEb+/EGh+uq/ZdVXYFtp2pGihRcBCrSmJDlgrAAOwKRkhwGFh1LWoLXKddVqKxTsCuQZYyykEZAhhYPH2OgjNv4+b36gL8xHZscXySpA4IPI8HVLsuswncvh1SNwYU9x7BBppPlKgLYzFjzWPjzq96ZuVl+MIDgd2iGjdD/Qi8K6gn+6tZP0ruCej5oCe3tNuBkrAZIgY1dZAWLK8eRdg6DSfFw2yfFoMvIKRgPY55K0xoH78A/bVemw243O1ETI1SksI4gi8RSMCWjUKTlzRN+f11deoN1232rFWYfEVSCz7opVHH2sgfz9rOonXuon/AJuywTM6zKypjRIxZHPnjGN3b3cEgDgkaCx6r1lYHRO28jP4CYDm6AJdlFnmv9E+NR936i7WGe2mGbFQC23BJCliADMCxpTwtn6+OdVnVevxK67iPcRxhYyZIp8oWZQbB98ZZa91rhZvgrRuFsknB7UciwAQQtuC8gbGVkkMgxIJY+5Hamjs4ENywIaP1E4k2Mzx034Jkj8D3KvcjPI49wU3XGqvd7aOYR93dbpsGzXGLA5UQCCkQPhj9dSeob5Phm2+1DbhuyY1EYyUUoT3yEiMEWDRYMQDQJGpez6uzRqybbcMpUUSYLII8/1fP30FdtDtogWTdSKPDSMkf5bNPK0PkEt8zcGx51CO6jXcyu2+nVXiiRZO3FWQaU0p7NEgMCOOb+tcS9lvM+nbqQhkUjcuA+IIV8pATRIHDX5sA886k+s9t3Y4oQQrSO6oxr2uNvM6tR80yg1R8aCr6hArSZmeadJIZIe26YMqyYsWgeOFTl+HfuJ+hDDGm5/G7wPEiiGmYAnGRCKKsWB7QAHbjkLIfJYU9EKLmTc4jYEhmLcUMbJ7DH8xF+CeOf4vUIdZXcb0Lc0ce3TMWhAeRlOQB5zwiblRwO5yMgpUNBEvj3MvytwLu/IZqo8IRd3yOeRpjZF3/aoZ/MQFAYKarFh7TY4y4q9Vmz2sk5kynlQRuEXttRPCSlnBBGWRKlaxAsV9u8nSp6pNwtXznETY44OEiD8o8D78cmw9ywjHni1FUknDLTXjZybJVrgNQ4Osj0jb7l4HgWBxGHljxMiKcAxMcZ5JiGJX8RbemsKOK1Y6ROxuTdOPuIUCqSMaNSmSiMfy4jk2D51XdJkOzaeOpZ1O5UBy0VhpEi4I9v5mLkgH5iedBF6dt4k2sDPsIWTCJUZVjs9zFAcCoxBzBNngE341c9F6Qsc0kwghgyUKFjC5HkszOVAFn2iuaxu+aFdBucelbNmRlNbK0VHJHvisYqMuORVauDvp1/EaH8I/lWzKn6sgsMDyaU2KHDWaC101G2m/jl/purUaIvkH6hl8hh9QRY1J0DTTTQNNNNA0000DWW30f4HVsbsl/AJN/BxDgDk/sNanWeicMOpAHxKQf0PwsJ/46Ck9NhvibixZl2yO0TO4/rvIzut2ocvEtigDfJH16dTG67xARo4txNFmsjpfDRIyqE7mQMUUljJeHb6i9cY9ufhtpvwHXGBe4FYLIqkFhhnSGixDRuKYEHho1Bs9t1NpN3BE7hse44BgkhcMFwUEOTlkrym1oHA1wDoImy3bCcKO52I9xKUVYZnsIGjxUrGQozc8lqARQoq60W0jkkm7zp2lVGRUOJdsmUlmxJAHsFAE/Mbo8Cq6D1Z12yZLACuSufiBw6sVe7Tg5g3+t8nyeW59QzFJGieF3RcisStJHHxlcs5ZFK+DSgPXIB+ga7VZ0UYtuI+AqTnGvtIqzH6/25G/w1UDrMhDpJu9vG6O0bLHGWlsH2lFaRqZlIYKUf5h83k2npRR8LEaIcqDLlyxk8SZnm2Dgg81xxwBoOmy+fd/9qP/AAItUPSSF6DD9P8Ao5Pp9TAPt+p1d9PkuTeD7Sr9PvBFrO9HUn0/DXkbGM/7KBv+GguvVDENtKr/ACtL8/VWHH81/F6lQDLdyk1aRRqv3AdnZj+zYoP9TVT643bRnalKJE6vgSBkAQhs0TSiTPgX7APrzzmneVe/i0MyzxwdyBywdTKqN88YDqpaT5kIBDFTydBd9eizjWO6Dyxhv1XMMyn9GVSp/Rjrz03bIxldkUsZnslQT7aQf3KoH8ayPc3LplNvCBFvVTKoO3UaiQdylHmSlNMK8Cjxq320W4fay7oTNE8yGZY4whRT2lC8yxZG8QTYHk8fUhd9e6om028u4kICxoTyaBPhRf6tQ/nXP0u17PbH/wBjHf74i/8AG9ZqWKb4wM7ybhERJYFJXlCDFOSkeKuwEwYWpPFL8xGtL6bgCQYrGY0DyYIVC4oXYqAv5VrwvFChQqgFP0of9GS/9i3/AII1P9Ry7aRHSRvfEGYYF80YxsLXt+6+3IfHNMdQumLXTpgfIjdf9mMD/hqX1Dp8yR7krMmMgkdsoiW5TEAMHAoKqgWp8c3oKvfrHP8ABbaZT2gkbO4crzJHJGiGucXxcNyAbRfdmRrSjawSIYgiFUYDFRQVgAwxrwQGBBHjVD6m3KbdoZGjWVdyF2zREqCxppIiMuKDZg/o9/lo89n07cbbcgRMoWWN5Ght2QyK0YOUsjM5kYOSGVVHtJZTxoLj0wgVJVGQKzyKQzs7e04qSWJblAjC/oR586pOl9Q/C7zbqd3ldj2okyZMABIpSRWxWNg3ICg5IPcxBaz3aB3Dvs51kNKZY3iVqF0C0cwcoLNA/fxqB/5OJ3BozhpNvOmcva4y7ZFYU5qhRa6F8gnkJuw3bfFrGu4aZDE7srLGMa7RW8VU8iWxxXzXzVV0Ee13O6ZZSsne7hEZf/1d0VWCA0b4YNX5Qb8a49K6D39tEEWWCKVI3du6sTFSA1BdtiDa+2yRQPhtduj7N8CO3I/bmbCWB4VsxBtpRBKDIrEGYABQWofLoLTbR/8ANtog/txhaFe1QWH7exbr+NWe96ikftAMklcRJRc/wSAo/wA5iF/XVBKwG12GXgSIHz4qo3Vsr+oo/wA6mlfgUHbEbRE0qGw91dJ20Yymh4rLgksfoEzbdNuUbiYKZQpVABxGG5YKSLJNAFjV1wFsg2Wo+w3DSIGeNomPlHKkj/ZJH+P92pGgaaaaBpppoGmmmgayEXV9vA/UU3EkURbcWFZwrSKdtAMgCbPNpaivb9wda/XwqP7tBkuk7aaPpmzhlB7p+HV1Y2a7ilgSBywjDWfuDz9dcE6NJI26CgZJvg4IlaPJe0rAh0QspHd5BByxKk4tQ0vV9q79lo8S0UueLEgMMHjIsA0QHyHB5UDi7Hvpe1ZFZnruSOXfHkAkBQAaBOKKq3QvG6HjQUu76UsGxdnCtIgadnIzOSv3/moMaIoHg0AaHjX3p/S8dzu4pApi3EYIXn3C3V7FADh1XjkgAnzrQ7vbrIjxt8rqVb9mFH/A6renbafuI04QGOJo7Rie4WMZyAI9o/D8Ek2x5oWwZ/auNrNuI5N+0TNMGXvrEM17UdlPaobkFSV+oN2dc+mbQQqVi3G4lkpyvYhkSN3JLFmLBoAxd/oVT6Y+3jd6aChj3phaQTLIXZUa44ZXUkIFbEopF5A+0m9Q+l7CaPoqQGM95dkEMdi8hHWIN1d8eav6jWq1G6hte7GyZul17kNMKIPn7GqP6E6DHepuppPNt8IpJY1WUuWRo1tgFSM90LbSP7MRZH1AHOraCRi8cBWMLDuFSo7IAWAygUfBFp5+4OukPQ3DUOzElkmTbxiOR74xIIbEV5ZWs0Kx1Nk6QFVBtyImRiwLLmCWBDZ2wZibsnKyQCSeQQ9dGbNZGI8zSij/AJjmL/HC/wCdWDCxWuGw2gijWMEkKPmbyx8ljX1Jsn9TqRoM102IBdhISO4qmBnH1HbOa/sZYEP+rrm+9njDyyncLJbN2BEJYyoPCo0aswYqK5YWxJx5rVjB0UrKD3biEryrFjyHe7t75TJ3YCrtvNADVxoMP0xzDtdxt2SZpJZdwYahmOSzFnitymK+1gpyKhSCDVa1vV4y0EqrZYxuBXmypArkf79S9NBhOrb2Pf4wFjt0jjLySTxSxXmjxFY1nVMqBJZzwvtoEnJIsrgRgbYk7mBRuG3jxkR9u3BH4jdx42RZEUAkUFbLgE/oTxK1WAa8WLrVJ6p2KMhe2V37cJxkdQweQKAwU80XY/sSDwToIqeqpV3CbWTaO0zxGSoJI3UKCqkkyGOqLixR/S9cer9TdXkkMciyiBY4ISl0ZmUM8jqxjoOIwfdShCbOY1Zbfa/9IyyHGxtYlFLRpnkJtq93KePpX0yN2+626SI0cihkcFWU+CDwQdBi5fU77cbfbx7Vo4mb4dJZHRu20b9mmjU+48ZVlyoJvg62PT9msMaxrZCjyasnyWNcWSST+pOs1vvTUMizbI5KsiCWF8maRJFpGZWYliwIjYkmyZDd2daHpG6MsEUjDFmRSy/Zq9w/g2NBTbfaSMu3iaFx2psndipXhXPt/ELMCWABIPBN0Rq32nSIImzjjVTRAocKDycF8LkQCcQLIBN6naaBpppoGmmmgaaaaBpppoGmmmgaaaaBpppoGmmmgaaaaBpppoGmmmgaaaaBpppoGofVNm0qpiwUpIrjJcgcTdEWD48EHg0eaozNNBD2OzKNI7sGeQiyBQCrwqgWTQsnk8szHgEATNNNBB6jsmdonjYK8bE8qSGVlKlTRBqyrfuo176Xs+zGEuzbMSBQt2LmgSSBbGgSTVcnzqXpoGmmmgaaaaD/2Q=="/>
          <p:cNvSpPr>
            <a:spLocks noChangeAspect="1" noChangeArrowheads="1"/>
          </p:cNvSpPr>
          <p:nvPr/>
        </p:nvSpPr>
        <p:spPr bwMode="auto">
          <a:xfrm>
            <a:off x="155575" y="-860425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10" descr="data:image/jpeg;base64,/9j/4AAQSkZJRgABAQAAAQABAAD/2wCEAAkGBxMSEhUTEhQWFRUXFhwbGBYXFxgcHBweGx0gGB8gGxwcHiggIBwmHBgbIjEjJSkuLjAuGx8zODMsNygtLi0BCgoKBQUFDgUFDisZExkrKysrKysrKysrKysrKysrKysrKysrKysrKysrKysrKysrKysrKysrKysrKysrKysrK//AABEIAL0BCwMBIgACEQEDEQH/xAAbAAEAAwEBAQEAAAAAAAAAAAAABAUGAwIBB//EAEgQAAICAQMDAgQFAQMHBw0AAAECAxESAAQhBRMxBiIUMkFRI0JhcYEzUpGhNGJygpKxwQckJUNzlLMVFlNUY4OywtHS09Th/8QAFAEBAAAAAAAAAAAAAAAAAAAAAP/EABQRAQAAAAAAAAAAAAAAAAAAAAD/2gAMAwEAAhEDEQA/AP3HTTTQNNNNA0000DTTTQNNNNA0000DTTTQNNNNA0000DTTTQNNNNA0000DTTTQNNNNA0000DTTTQNNNNA0000DTTTQNNNNAJ1mNt6rY5E7Z3USsitAe4MQCyuSQq4MoByUsATiSDY16/5QSfhKBemljQqvbIYOwTFxIMWQlh7SVyNKTRIPPosUZlQARS4Ly0canB6U28uIDOxtvaEPKnEg5aCdB115CAm3cX/bsD/aRXQfywOm29U7Y5CRxA6tiyTEIQTdeeKYCx9xqV13dqkTAtGCaFSMoFEgE0WWwAbqxfjVJsvSvuJaYMBIzpiLGZJWnDlrCKFiUAghVYWMjoL+Pq8DMqiVMm+VSwBb/RB5PkePuNTdRo9hGEMZGSt5VyXHPFe8nj9P31XRSrt9wkCscJAcUNnBqZwFJHyFUk4v24qAAG4C60000DTTTQNNNNA0000DTTTQNNNNA0000DTTTQNNNNA0000DTTTQNNNNA01UbvrS5GOEozKwR3Zvw42agqsR5kOQqMc8iyuQJ+J0pnIbckS/NasTheQwxj4Sqv5gzA0AxokhJbrENkB8yPIjVpCP3wBr+dcJepzWAm3ok0pmcID9eCgkr68MAf8AGu8cXttoVGSXIoIb3KAAoFUwq6PHgcc8dw4FFVc9xhfnj2+SG+UUtVXkjizoKneT7koUmh24SRjHXxMikhuFxPa+Yj6WCDwCeDrDdJ6q8IMRkaOKFmVEbgSBXzErSCgccTn72LhGoDuKG/TIrUOEViRJz3GajlTMVZr9oDGgOLGPA8ZQ7RNxuImlQ2zMCGxyBx3EbcpwGC4rY5/DX3GgSFX1eBZpSwMxgnWXJ8JCGLBEVWVcWOOZ9rMT/VVVGC106Ts5220e4aSJEiycTym3KC2JdlUAkFU/EPJCvYOVnS9K3MO0lTp5lZpGWSVWkxty0jOy+1VUsM7oc1Z+l6tZ9/DGwiaREZkZlUkA4pWTUfoL5Ogxqer5JAhikhlIkSPuwZNExkODZxkgqFOLD8SyA5vFTlw3PWMZhus1xUZZSZKtU6qtkLiqu865HiipJYpRnz9OO+aFHnRykPdXcRZKjCVnS4Yu4yEhOGZ8xTgYkOw1P3XpdzJFjMPh0xQwsha0UiQkuWLNK0qIciRxdgnkhpIJQ6qwumAIvzyL517000DTTTQNNNQ99vsCqKpkkb5UFDgeWYn5UFiz55oAnjQTNNZjcb7euGEYTIDLtqQsoU8LbOGQX5tgDQPtsEalybuXaqjzv3IjirllUPGSKslPawyoEACrsE+NBeaa+A3yNfdA0000DTTTQNNNNA0000DTTTQNNNNA1SdclMhaFXljVFV5ZIVLPRNKiAKxs0S1AkKB4yBF3rP9O/yvdoJCrg5BeCCJI4lVjwPchhYY3wrAn5hoJ+2McC89uJGKqhNITxQDKQoDfSh//NSGRWZhkGICnA4kIRZDVWVn9T+UVXN+gXGAIDce9vl8Dyq0bs/S+BfJ8HkZI3VbQlZuCDGw/KT+ICAVFLXuHkgfUaCB6jmkh27SL3HdY5ATGGPJRiGEag2c1UCvGR+l6lbTcr3TTFu4qshVJSoSjWT2UsnI37SRiOaBPve7JZFWMqDF4KBRQoWp8igKAoC+R9L1R+mIexhC4kzjMi/ORGFZu4pxMjWSJkQWWIKnniyFn8QAEjMjM6BAHLKizP7hjY4LXGxZQOPtrP73YhlnmJljETTP7MQlCVwxByVs/wAMuaZazbk5FTopHMYcFlhjwfCo+Vx5LlgxTH8wBUfS/trFbvZydwyK8aIm6kzHaBOZKyR/EMV4Vo5CfkODyIeSBQS+t9EVdnuZipkdtuzxye5nR1jdlYB3NEUKYuzFsRYCIF1idA2wBBiV7Kn8S35QllrMmqYkivqdZzr3UNs20mDRDtmBlcwpLkkHbZqsIAvuHyOVAF3zwdd092aKNpFKuUUspqwxAsGuLB4440H2DZRozMkaKzfMyqATzfJAs8knXPqnUY9vG0srYqB+5Jq6UDlmNcAcnUvWa/5QCvwjAoHc5dqyQFdY3cOSCCAqqxNcmq+ugrE9YTSU0YhjV2dEEt/Ovy2Q2RRsTTBL/Fj4sEGyTp3UM8jukJCKKEdISsiNeJBIZ0WRWIb25qQOL106auwkEcUKwG4CV7RjUojBV9uLdxclYcr/AGeSOL59JRodxNCrStBEFNFg3ukoBBdyFUUcUQADXuNkBK6T1SbudncoFfEsHAKq1uQqJdgsEAJ95Pg1yQt5rLevdmhgSkDOHVEGQQkOwTASFWxyOFeAXEYJ1pIkwQDk4qB9zwP0Hn9hoG43CRqWkZUUeWYgAfuTxrOemutRzzO45M3Mb+FZI/lVCayXFs7W/c8o4x1Q7newbkQSdyQTOVkEwVSiqTE5ALAlRGsqj8t+9mv3HXzpB3MD9kM5ppYwRIGpyoI7gfkOxIkU5H2r4UsQ4bfc7+FX+jSrahQLa2wJUfa8oyfpXJ4BrNv1945ZCzyLwwMckLFI2JARncNWPtKgR1ld4kmz26Z0CSN03E7k+9pWQUDGzqxfOQye5AWK0B4CCqXXuHb7eVt7uEkcoUKMVYkAhQzOhJKFsRHRHy4gcG9B59PepY1iEckcidsyKCq9xQkT4DJo2cilKWzUDTEUAQNWjhgCCCCLBHIIP21+dRdP3e1aOaDbBUVHaQoweSXvMWWIDFm/DxhGVUAHCiq1p/RPf+H/AB4zFzaq1BgG9xBA8UxagKAHA4AJDQaaaaBpppoGl6pBE+7yfulIrHaVCfcAf6jFSCcqbEXjVEhroQ+oemMqVEgK/MztHGJWaybyEZUEGjeP/wBdBp9Nfl++6/PthJtpC06Bo1dYmaSZB3FMgLCx22hy5kMbA5UAMcdB0zqqpJ3YYGj2UhjiVrw/EZsLG3ItVDsEJoNYYlSqhgGw0000DTTTQNYyPYu2+3cwUxmB7jkBBWTuQQZrIg5P9JfFeFPNDWz1lOrbk7feSTqzsF20eUGaIhLSlO6xb6Io9x8KoHm9B16F1aBo4jH3IhHEUTbsRUlBSO27e2aglK6sR7jZ51fDc0acBLfFLPze3L+Dw3H6frWqTqO4j3J2SvtlmSX8Ve5ZEZw8kYspOEjDkjnxZ8eZekbtdynYn7e2u2U+81gwodzKiHxIxKjEsK4Ggs2aNVKlXhALSGhQIjcMWLJYpvNEhmBax51mfWm1PaknhleHcIhPdJMdimkVHFBXCr45sFBlkMgfPb6jLFLGzyR++VUkREyZWuie5OrAqzUuNC4wQSrVqN03p80kimc4JLKiyRB2Y5RqZDmTuJFtu0sZ4NoPIutBql6DC4vubghiWGO5nQe8cn8N183f78jnnXLpGxV9j2Rakq6O1kt3FJjZix5Z81vI8ki71J6RIYydq55QXET+eLgA2fLJYRvr8rGsxrn1GNtu/wATECUP+URqCSQB/URQLMi0AQOWXj3FUGgkwld3tRn8s0NMPHDrTDnkHkij4166Numkj9/9RCUk+nvXgkD6BhTj/NZdQ1nG2Jew21kJfMVURc5FiRwYmJLFvykkm1Np2l/D3SHws6sreOZEGSfyYxLZ+yKPoNBaazHrvapLHGsqdxMnpPb7pO2/bHuBUnK8QwILYCjxqX1/rhhPbjAL1bMVkcLwSKjiUvI/BOC1QBJK2uWei6pt5Z5YtzKZiixgMxVO2ZXMdqmC9t8r5zdwIz8p4IS/S/RxKmZ+LijEsjLHKEjdme85CYzdEvIFrDg+CAhFP6j6SmxmkmEm5rcPFgWlZkWQVZNuzyMqQKVBQ0C1tjzH5j6nuopItq263PdaNFXuCBQ03uBAkbbMXjbEESKDQ82TQnzQgRr8UdxV4TGQstByQIonyJJlkZLKuRitEqtLoLbYdLO6li3W4iwEdtFE6ANkeFlf3GnEdKFIBBBJ5xCaV0BBBFgiiP31RbPevAoMjNNtsEx3BAzXyp7wAHt+U5gcW2QULlq/0FR/5s7WmUxBlcUVZmZa93AViQop2WgB7aX5VAELqUcW5dfh40aZSGXclLSMoSB76pzZYYKQaL+5LBPf1N1BkMUK5qJS2UiI7soSiVQLGwMjAmrqgHb8ta5S+odvCIFR0RO4IjHIGR1pCR7Xph8oqxyCK8g6DovXbLwyRSq6+12iHcALAEFcfxMSDwxQCwR9NVWy2pnklhVpQgC96aQoZGo5JEY1UJGhVixUAOVfkLmGMf1HLLuZYpYttHNt4WlJdqyYoAuIyZMQ5ZgGsqMLYeNaLf75NvsXngEaIkJeMECNPGSg3QUEkDmqv6aDrF1F42SPcLTMcVlUfhsfIFZFkYgeG4vgM3F2mqefqe2mhQtkyyH2qEkL3GefaozVkYcmvaQOQa189Lb0yRupD1FK0atIJAzqKKk9wB7AIUlvJUm2Bshc6aaaBrPdU9Qss/w8MZZ7UFmU4gsC4rkWKU+66B45NjVh1zqnw6LQVpJGwjVmwUtRYlmo4qqKzE0eFoAkgGr3PRBuUzM/dlViVZHKxAghlXAFgAMU55a/d5qgquhSttkACyM6ooZUgZmk7cfbUMwyVEAW1UNbcsPno2fSfUs24Vnj2xdQoxKyJiXrKizEEDkA0hr97A8ej9kE6cIYskdUwLQyJIxZVCho3kGJtQpXIUAV4FatthFHayQZFXLMzA8NeRyYNyQWJIx45B8VoKjcb2DeQCSZJFERBdBRugGYMATiFYUwbFhjRoP7oHSOmwow+JEamLaIZrVeZAgM7swA8AxGxXknjXfrnSYd5ve2oVXjMRllVgHX/rMQMjkzBIwbSsCTkSAB733pmMOizdySNrjEwllSVCwcDMq1OrBygagQcBR4Khe+m9wX26kksVLJkSSWCMUDGwDbKob+dWeoXTulwwGTsoEMjZvV8mgoPJ4FKAAOONTdA0000DVT1T8OfbzE+22ha/A7tFSP1MkaJX1z1barPUW1Z4bjK5xssqhzSMYyHCsfoDXzc4mmo1RD30bqImV6Qp23KVY+gDAivAKsONQenzbpY5551N45pBaEqVUkoCg5B9oskktkeAQoCGWkl2SxKklySRy5IWZwpBJVWo0CCK8kG/bRkbzfzLJDGsdlqMhCuyAWAQJKVQQCzW3JxAC2woIc8ue2i3EkJmkK1lEllA/Oao4JAsL9CfFjg6ixx7aEbUQo8b5xP22Dl6dWhVZCbrEO5Ck/9W1fKdW+66uV3KbdEyOIeRiWGKnIAilIPKG7I8qOcuKjqnUYNwkG428XeYTxASlArQhqe27gDhWVwKAsiWxoNJvdksoAa7U5KwNMrDi1P0NEj7EEg2CQYSdQaEhN1QBYKk4+VyTSh+KSQkgV8rEijZxFrrluYUdGSRVZGBDKwBUg+QQeCK+h0FQWGysMCdqzE5UT2SxshvNQ2SQfEY4NLWMfb7eNmfZSYtDiku3pyGCq1FVZSGuJ1Uh1IIEiDgizX9K6+23RI5I5ZVkZGgVfc4ilSRwrZtkzRiFr8sQVABPGqX1FMrywhdtEYZpGTKJFZwWR5FlwdTHMrQhgUKZhlkVSxPITJeox7SWbdw7j4ylxfbkAzAqEy7TImTMERMkYeAGZlok8fUM/TepbX4hTjNkrLGuAnd1B7aOga2JB9oyHDAgjyJO39Od2NJV7pftZBJpJqd429nllxHkq5XNQyEFMMdSh6TjVneOJIB8MsMKykGpQ5lVjgxYnMrZzyLAnzTEIHQNz1AVCkUSiBADYTM/2o4wJMGKexTTqoyAsEULqfpW83TRtNJHEkZyRAjhy5GOTNHP7QFLDFXIOZvxWoG/6HuF3aS7eRYGkkOcYLyBlGTPKfcuHzFQtFQ0uVZEEWXT+m47iZJ5HMkpEymOSWNWAVImCxh+ChVb88SISbJ0H3q/U5YEaGYR7iSSFzCArIJGUAGNl95s5Agjg2QQKs9dxtJoIIwN1M7BoY7wh5ydIy1dsnwS3n6edQJYVk3PY2kpVgrd+a2kcc8L3WNimBpQ1XfHtI1LgO6KLFuFGS7lAstr+IqsZMsV+U0lUfuP1Og+9TDwSwyPOJTkQscvbj4IolGCD8TlRRIByI4sa7bjr7Bio2s3cAHzAFRd1k0JkI8eACdVvqOaTdzNsEgAUAM08hSvH5E5YgEqCeL9y8ckWe0LB5ArUp3CxhjycEiXi28kyBlv9T9a0GePXX3Tybd39olHcRdlMXSOshYcMOXGALJkRk4AADCy3Ozilh+HMu/7QULisUiHGscS3ZDEVweT/AH865dL2nU4ok2wG3TFqbc8tkpFlwlgiXI/myB8kn6z9xJJt2CK25nPtqu0xHcJQswONpGVDH7Z/UeAz/p30/t9hu0khG7qUmJmmACAFQUFYqayjAyIyLNyTZ1pNx0tG3hJMo7sIJEcssYyibEs3bdbYrIgsjxGB9NVvVhuZmZleJ49swbEDJZHjIc2LFSqVKhS2KHFjkSAkvo+8Xcb2SWFWCLGY5HLAq7B6TEAmmVVcnwakjsE0FCxPQYv7W4/73uv/AMuqnp3StvFFK8jSuYnlBczTM4XIsq5BsmpSoAJJ8DzrVayXUNlPITHt8VrdtI0jBWUEKrrmhotTsGGNG41sjk6Ct28BEyzOE28QDRvJGueLLixGTWsYBV43logla9hAJvNz0FnZZtvuSh9ttirF0FnASCji2X5sq4K4nVbKJgvw65BInYKkbOsjiNQ2Ly5WzyxuZQRh7kpiwy182ez2u7MGUUTOsjO7hFVnHacRyGlBDOHV+KxYMLtNBS9Q7uw3UfZPvlmQvEjyupLl43JEsiq+TywqXBGGMXsAoasGk3G2lY4ywLPZxX4R6PORQZJ+ISUpnEvgCuRr36m9IbaFYZ4kRGTcRtJJI4LsuSAkzTWwK4K3zCwrL+bVh6x3+3kQRBomk7wQ5FhgB7pLdVJj9it7uPsCDRAQOn9BLyvuYFbaigrtOG7krISxkLJKDXvKliTYWsSoXUnZvLvFWJh3oTIrmdsCo7UofFGVUEqvjiCEFANkW4uPsdxv92kCy7dcFaBnMwwz9sbsVUEggHvDAgEERH6HWq6MQO8g/JO9j7F6m/x7l/zoIm66ZDDLBJFFHGTLi7IgUkNG4AbECxmV8/XV5qu67YjVh+WaI/x3FU/4E/zWrHQNNNNA1y3W3WRHjcWrqVYeOGFHn9jrrpoMl8JL07aTYBZkVZJHdcYpeF4IRU7RYIoHGAOI4snUnbS7tdkI+3N8SIQuZMR94WsgWkceeQWy/UHxqw66MuxERaSzBX/0VR5qP6ExhSPqGOpnUdyIopJTwERmPF/KCfA/bQZvonWt3u9vGYo1ikR8J2nxILRthKEWJj+YNRJAH667bfpue4aM9pIoykzJBHhlKSa7j37+EViAFPK2WBozPRmyEOygW8mZBI7H80kv4jt/Luxr6ePpqR0YX33Fe+d/H+YBCb/W49BZarPUNtD2hdzMsXBohXNOQR4IjzI/bVnqj6ltG3G6jUSvGu3Xu+wISzyB4l+dGFBBJf1966Dt1dEDxFY0fcDIQ5D5ARTua8KqnnxdhQRlqJB6O2uXcljEsueZdyazyZ7VLxUBpHIAH5mJskk8pZRtNynellmziZY8hGWWnGfyIpObNCv1OWAA5Op3UutIIrhcMWx9ygsFUlMmNAi1jkElHyBfi9Bym9Nx55IqJ7sjjkj2FK2JIyGyPtBJJ9q1XOqjqGz7aGTddqSyyiDdMXFMxWkYWgUqAcmjJCk5MACRGh9V7nuRiVCizSKqEBSMyW/CBZVxPtKlvxPlY0lrfL1b0DuGKXdu7KZA0gWMyRxUkqjypuOmwIoXeZxJohfdJieYCaKNNsGWs3IlnoUpXyUT5F5ycHHkXzq023SVQMcpHkZcTK7Evz5x/KnNGkCiwONVU8i7UxQHcSqCpwCxw4oilI7Ps8BpI1v6ZAmhZ1Y/BySJabyWmHDou3P8i4iD/doKHYek9xFF2U3Z28Sklfh4owzXzZyQ19q93AXm/PXovUZJNvtJJbJ7jnI+SBDJyQOeD7eAbq+b1aSdHnPjf7lf2Tafcn67c/Q1/GoEnSZRuoMt7PIQkrDJNtxWCkjCFf7YHN+f50FJ6S6wkk0e43LP8S4MQBCKFDMCoxDZENQYYggBvcTWWrrpO8j+FVHXcpI1yOfhtwzLI7d1qLREe1ya4IAAA4Gvu/3RiLRxzyFlrNsYEjjzsgu5irI8exQzkuhK016+dK3Esiv3txNGoAKylYYwwNk/hyR9xCtUcgLsEfUAPccW0S8U3Qc8NKsO8Ej8/nkVLfnxZIH0oaR7iCcZGPeSUHGMkO4SxLQK0yqGFChd199TU2wItd7KQeQQ0BAH6fh8j6c3rt8EwN/Fzcjx+BX7j8LQdBvWAobeWvt+H/8AfqJ04fB7CIMvMMCLgMASwUKFGPtyLUOOLOoE27kSQos08i9yNcg22P8AVbCwO18qlWvm/a1XqF6ldZtnIyb5jGGjWQydtUwd0DZ4xo2JiYkFWXgghhwdBn+t+pjIwaR4so8JIqV8FBnU27EhVbt7eUAlwaLAhCSmtp6L6sNyk7gUROVYXfPbQ8fWiCDRAI8EcawA7DTfiQyq+TE9yMokhpiQGWHt5uHIFMcmc3ZN62npzoSRTb0QyPHH8QvsQggt2IizMzKWLkk2cuTyeb0Ej1H06bvwTwAkCSISKApYBXrNciAB25ZlauaZSPloweo9PXZbh5tu0YfcB27LXZcWWeNURne2lBYHxY5ANa0Z6c92NxMOPH4R/wDijOs7642n4BD7wce4xzDb+9QOVFRFgeR8oNi1r3WA99O6Gm6Tv9REc7qCCGEbQopp/Ye2tiqJOTCywyauOm230Uu47Z2idl2BSZVUqzKXIcsOKrDGra2a6HJl+mevRbqJYnGMwVllgcEFSmKuCGHI96H68Ov3F+4+lLD3J5WLEM8pC2Bw7uhIuy6xsEJuiFUVSqAFP6j6Rt9iV3sSBCsigoqAplJjCCFDKynwKU17iSrHnV56VSQxGaYoXnIkPbUBfkVBVSOCCqKbyPnWe9YdfRoniYS+5HWoFZ3Ul0RJLW/ySiVQUPgEEHG7ro/pyFIIlBlX2C1Td7oqCRZxPc5Fk0dBY9eUnbTV57TkfuFJH+OpqMCAR4IsarJPT8LAgtuCCCCPitz4P/vNdegAjbxoSSYx2yTVkxkxkmuOSv0/w0FhpppoGmmmgq+sr79q5uk3HNGh74pIhf3GUg4+9aep4BJtZYmBKzARGvNSsIjX8Pr16hX8AkfleN/9iRX/APl1y9UTrHAJHxwSaFmLEAACVLaz/Z8/xoOnQJa2cDN7agjJBrj2Anxxxr16dVhtoiwpnXNh9mkJkYf3sdV3bdOk4yE5rsaY1RyEPJr6G/prQjQfdVvR1szy3YkmOP6CMCL+4tGzX/nak9T3XZhklPPbjZqAv5QTwPr48a89J2hhgiiJspGqk/cgAE/yedBlv+ULb5+0ZdxtrOkbJH3Spdola0o+1l4yPA/Q1rDbjqO7kbcpGRI6NOim3XOYM63GO1gz4p4zH4Uroc8TjufXe9jgmgklkaNMSz4qGySOSJznyHxQEsMObryPa0TpXoQYGQiFWkIfmKZWU5tKOE3AUUXNBQtfXLQc/Q27jgfHcSMs7rZQgsiIW/DQu6d2JUBAVJcBlK+INgLYb1Dvd2qu4fbQzCSHtRtbOsTIbl7lYo7XkFrIquVqwEL1R6LYbeVl3L4rt5EAMUbMBIS0xLBc2VlPyDxzXuxKvQnTJp1eXcmdUaGOKMCeVTSGQEhlKk/MKkBIbgitBYbzpa7ncJC4maNLMqtM5HujIwfF65DgYEnJWewAFLVvVRHBPB8NJMUfcRq8UckuMd7g5uyiQUHlkCEEY4qQBqwj9Qx7NZNrQ70cmCFvYj5r3VkllrFSQTmT7mZWIUllB7x73aKke3i3EMszzxyMqMhd2Mokd8FJNWGN80B540Gr1nfUKytuI127Ks3ws5QsAR/U29jkECwCMqNE3TVR0WqbqglMjfDlRIsHGQse5xx58kI4B5ANEgjgh56X0ohleVVXDIxxhi9FvmkdiBlKb+auMmAJyJP5rH1ncQ9RgRdqtSvKfh1XbHvXIztMsobJZAhVsJAOEPPNjavuoI5INxExllKyCUscpRHgWbJR/TAmijUj2qGJHzHnx1fZx7LZxzhIe6j7fNyMS7F0jJLhSwu/NG+R9b0Hb1TuSNvKdvsZJNwwIWokBUnjMuQynHzwGsgCtY3pXTdqkhmJWbdwmMMscYdZcmHcRIqGOPigoaIgFiRY1q9p61kaJpJIEjxkVMWeccMVGdttx7QX5NUApuqIEn0r6hikWWV2jR5JA5RGZ8QI40Fkqp/LV4gWCBdWQ4r06JFMsa1uDPLHEAzBA4knxZkDBSEWSRj+gPkhdUW8cxxhSl7aWQNchUxSwK4x5ZgkcojUBV8OmDcFWwttyom3TgN21dwv40EyBkkWLuJEzhVLssDDjkZk/QjVX6r6a5leTcRl6NRMXZQpMjdoI2OCX+At5K6sGKhi1MEz0ZBspI4RG8yM0KcZFbPb5Af+oHAy4Lg0pIsLY1nSdukUs0aKFFowAH9oGz+pLKxJPJNk+dZ3070jOSMvullaH3kKCjEuS9lD7kRntjeRJFAquSnT7f8Aymb/ALOL/fJoPvWenLuIjG2PkMpZcgGU5KSv1FjkfUWPrrh0eGExsogiib5ZolVaDVyDQGSkEEEjlSP2136z1RNtEZH/ANVb5Zvoo/4/YAk8A6p9z0ETuzbxVctgFCB8AqnPBgD7+cwXehT440WyDL9U3KDfRtsNzEELIJmXuNGrBHSNZpVcRgNSoqE3mUtX9uPrqfWeo7eWQSQMO3HI53QtomTtM55NRiQGKJBkqgsGagGxOt3nTUJyQNG5UXjhVWMlltTGQquKDE8A4+L1BXorA8dlEDjEiEIVJJopkZEskrRCD5j9b0H5/u9sUjSXuSrvfZTTxy+0hEkQFkaUH5kGABlaSZwCgkobf0tv9xB2ItwjrBIuMTOEUo2TYRlAqFBgoAyHlo14PBuY+iqEaFlEgbhi4BzAJdWYsr5PmQCG48mqpdVsu1kQwur5QrKpXb+4kUzK1ZOCaX8QRlDgYqXkAaDX6r+j8CVPqk0l/wCue9/ulGpe03CyokiG0dQymiLDCwaPI4P11B2q4bqZQKEiRyX93FxMf4RIRoLPTTTQNNNNBT+py5jjijC5SzIvuZlWluZgSoJGSRMvj8w1z3+5iljk229URCRChtrjcMK9kpAGXn2kBhV1VEzut7Ezwuiti9XG4JBRxyjWPswFjkEWCCCRqr2e23xJzkUDH5ZMJQzHyLjjiIUfc82fFDkK+Hq8m0cbadhMuAosVydWOClWJokkgdt6Y+7FpKrUjp3WRCVhj7m4iAPhZGngAHtWZCMyK4BP4hoWr+5xL2e0ljVk+C2qK4t1il9rMRRyBgW+ABZuxrjsejT9xWsbSMIbi28pkDMa+kkQjQKFPyrZLeRXIe+ub/v7YfDviWnhQmSNxhciGpI2KPTAgVYJDgjzqcYd3/6fb/8AdpP/ANjXva9GiRZFYGXutlKZafM0ALFYhQFACgACvHJ1lW6fAYurXBC3ZkdYx2o/aBtIZKHt/tux5++g4+oOnbuXdIrzbeVVjLn2tCkSZgU990v3LPBZQewOKBB1vptGTbpG8yTMoounih4Hkk0KFnk1Z5Os16T6UqlFZERXklk7SVj/AM3KQoWI9rEtcn6Er5KWbfqMm3acw/BfEOihmIjgpQfAuVls837bq+asAhoJJAotiAPuTWqrr3WDDA0sS9zg04oxp9MpDkD2wTbY2aBoar412g3EcR2Cxu4NMU2vtHnkK5eiVqwKsDXabpUbbhovliZFkeFcQshBZfctWVNrlRF4IDYJBCPsJUBaQdQjkLmy4EZ9o+VRTEAC/oP3skky5N8g5+MB/wBFEb+/EGh+uq/ZdVXYFtp2pGihRcBCrSmJDlgrAAOwKRkhwGFh1LWoLXKddVqKxTsCuQZYyykEZAhhYPH2OgjNv4+b36gL8xHZscXySpA4IPI8HVLsuswncvh1SNwYU9x7BBppPlKgLYzFjzWPjzq96ZuVl+MIDgd2iGjdD/Qi8K6gn+6tZP0ruCej5oCe3tNuBkrAZIgY1dZAWLK8eRdg6DSfFw2yfFoMvIKRgPY55K0xoH78A/bVemw243O1ETI1SksI4gi8RSMCWjUKTlzRN+f11deoN1232rFWYfEVSCz7opVHH2sgfz9rOonXuon/AJuywTM6zKypjRIxZHPnjGN3b3cEgDgkaCx6r1lYHRO28jP4CYDm6AJdlFnmv9E+NR936i7WGe2mGbFQC23BJCliADMCxpTwtn6+OdVnVevxK67iPcRxhYyZIp8oWZQbB98ZZa91rhZvgrRuFsknB7UciwAQQtuC8gbGVkkMgxIJY+5Hamjs4ENywIaP1E4k2Mzx034Jkj8D3KvcjPI49wU3XGqvd7aOYR93dbpsGzXGLA5UQCCkQPhj9dSeob5Phm2+1DbhuyY1EYyUUoT3yEiMEWDRYMQDQJGpez6uzRqybbcMpUUSYLII8/1fP30FdtDtogWTdSKPDSMkf5bNPK0PkEt8zcGx51CO6jXcyu2+nVXiiRZO3FWQaU0p7NEgMCOOb+tcS9lvM+nbqQhkUjcuA+IIV8pATRIHDX5sA886k+s9t3Y4oQQrSO6oxr2uNvM6tR80yg1R8aCr6hArSZmeadJIZIe26YMqyYsWgeOFTl+HfuJ+hDDGm5/G7wPEiiGmYAnGRCKKsWB7QAHbjkLIfJYU9EKLmTc4jYEhmLcUMbJ7DH8xF+CeOf4vUIdZXcb0Lc0ce3TMWhAeRlOQB5zwiblRwO5yMgpUNBEvj3MvytwLu/IZqo8IRd3yOeRpjZF3/aoZ/MQFAYKarFh7TY4y4q9Vmz2sk5kynlQRuEXttRPCSlnBBGWRKlaxAsV9u8nSp6pNwtXznETY44OEiD8o8D78cmw9ywjHni1FUknDLTXjZybJVrgNQ4Osj0jb7l4HgWBxGHljxMiKcAxMcZ5JiGJX8RbemsKOK1Y6ROxuTdOPuIUCqSMaNSmSiMfy4jk2D51XdJkOzaeOpZ1O5UBy0VhpEi4I9v5mLkgH5iedBF6dt4k2sDPsIWTCJUZVjs9zFAcCoxBzBNngE341c9F6Qsc0kwghgyUKFjC5HkszOVAFn2iuaxu+aFdBucelbNmRlNbK0VHJHvisYqMuORVauDvp1/EaH8I/lWzKn6sgsMDyaU2KHDWaC101G2m/jl/purUaIvkH6hl8hh9QRY1J0DTTTQNNNNA0000DWW30f4HVsbsl/AJN/BxDgDk/sNanWeicMOpAHxKQf0PwsJ/46Ck9NhvibixZl2yO0TO4/rvIzut2ocvEtigDfJH16dTG67xARo4txNFmsjpfDRIyqE7mQMUUljJeHb6i9cY9ufhtpvwHXGBe4FYLIqkFhhnSGixDRuKYEHho1Bs9t1NpN3BE7hse44BgkhcMFwUEOTlkrym1oHA1wDoImy3bCcKO52I9xKUVYZnsIGjxUrGQozc8lqARQoq60W0jkkm7zp2lVGRUOJdsmUlmxJAHsFAE/Mbo8Cq6D1Z12yZLACuSufiBw6sVe7Tg5g3+t8nyeW59QzFJGieF3RcisStJHHxlcs5ZFK+DSgPXIB+ga7VZ0UYtuI+AqTnGvtIqzH6/25G/w1UDrMhDpJu9vG6O0bLHGWlsH2lFaRqZlIYKUf5h83k2npRR8LEaIcqDLlyxk8SZnm2Dgg81xxwBoOmy+fd/9qP/AAItUPSSF6DD9P8Ao5Pp9TAPt+p1d9PkuTeD7Sr9PvBFrO9HUn0/DXkbGM/7KBv+GguvVDENtKr/ACtL8/VWHH81/F6lQDLdyk1aRRqv3AdnZj+zYoP9TVT643bRnalKJE6vgSBkAQhs0TSiTPgX7APrzzmneVe/i0MyzxwdyBywdTKqN88YDqpaT5kIBDFTydBd9eizjWO6Dyxhv1XMMyn9GVSp/Rjrz03bIxldkUsZnslQT7aQf3KoH8ayPc3LplNvCBFvVTKoO3UaiQdylHmSlNMK8Cjxq320W4fay7oTNE8yGZY4whRT2lC8yxZG8QTYHk8fUhd9e6om028u4kICxoTyaBPhRf6tQ/nXP0u17PbH/wBjHf74i/8AG9ZqWKb4wM7ybhERJYFJXlCDFOSkeKuwEwYWpPFL8xGtL6bgCQYrGY0DyYIVC4oXYqAv5VrwvFChQqgFP0of9GS/9i3/AII1P9Ry7aRHSRvfEGYYF80YxsLXt+6+3IfHNMdQumLXTpgfIjdf9mMD/hqX1Dp8yR7krMmMgkdsoiW5TEAMHAoKqgWp8c3oKvfrHP8ABbaZT2gkbO4crzJHJGiGucXxcNyAbRfdmRrSjawSIYgiFUYDFRQVgAwxrwQGBBHjVD6m3KbdoZGjWVdyF2zREqCxppIiMuKDZg/o9/lo89n07cbbcgRMoWWN5Ght2QyK0YOUsjM5kYOSGVVHtJZTxoLj0wgVJVGQKzyKQzs7e04qSWJblAjC/oR586pOl9Q/C7zbqd3ldj2okyZMABIpSRWxWNg3ICg5IPcxBaz3aB3Dvs51kNKZY3iVqF0C0cwcoLNA/fxqB/5OJ3BozhpNvOmcva4y7ZFYU5qhRa6F8gnkJuw3bfFrGu4aZDE7srLGMa7RW8VU8iWxxXzXzVV0Ee13O6ZZSsne7hEZf/1d0VWCA0b4YNX5Qb8a49K6D39tEEWWCKVI3du6sTFSA1BdtiDa+2yRQPhtduj7N8CO3I/bmbCWB4VsxBtpRBKDIrEGYABQWofLoLTbR/8ANtog/txhaFe1QWH7exbr+NWe96ikftAMklcRJRc/wSAo/wA5iF/XVBKwG12GXgSIHz4qo3Vsr+oo/wA6mlfgUHbEbRE0qGw91dJ20Yymh4rLgksfoEzbdNuUbiYKZQpVABxGG5YKSLJNAFjV1wFsg2Wo+w3DSIGeNomPlHKkj/ZJH+P92pGgaaaaBpppoGmmmgayEXV9vA/UU3EkURbcWFZwrSKdtAMgCbPNpaivb9wda/XwqP7tBkuk7aaPpmzhlB7p+HV1Y2a7ilgSBywjDWfuDz9dcE6NJI26CgZJvg4IlaPJe0rAh0QspHd5BByxKk4tQ0vV9q79lo8S0UueLEgMMHjIsA0QHyHB5UDi7Hvpe1ZFZnruSOXfHkAkBQAaBOKKq3QvG6HjQUu76UsGxdnCtIgadnIzOSv3/moMaIoHg0AaHjX3p/S8dzu4pApi3EYIXn3C3V7FADh1XjkgAnzrQ7vbrIjxt8rqVb9mFH/A6renbafuI04QGOJo7Rie4WMZyAI9o/D8Ek2x5oWwZ/auNrNuI5N+0TNMGXvrEM17UdlPaobkFSV+oN2dc+mbQQqVi3G4lkpyvYhkSN3JLFmLBoAxd/oVT6Y+3jd6aChj3phaQTLIXZUa44ZXUkIFbEopF5A+0m9Q+l7CaPoqQGM95dkEMdi8hHWIN1d8eav6jWq1G6hte7GyZul17kNMKIPn7GqP6E6DHepuppPNt8IpJY1WUuWRo1tgFSM90LbSP7MRZH1AHOraCRi8cBWMLDuFSo7IAWAygUfBFp5+4OukPQ3DUOzElkmTbxiOR74xIIbEV5ZWs0Kx1Nk6QFVBtyImRiwLLmCWBDZ2wZibsnKyQCSeQQ9dGbNZGI8zSij/AJjmL/HC/wCdWDCxWuGw2gijWMEkKPmbyx8ljX1Jsn9TqRoM102IBdhISO4qmBnH1HbOa/sZYEP+rrm+9njDyyncLJbN2BEJYyoPCo0aswYqK5YWxJx5rVjB0UrKD3biEryrFjyHe7t75TJ3YCrtvNADVxoMP0xzDtdxt2SZpJZdwYahmOSzFnitymK+1gpyKhSCDVa1vV4y0EqrZYxuBXmypArkf79S9NBhOrb2Pf4wFjt0jjLySTxSxXmjxFY1nVMqBJZzwvtoEnJIsrgRgbYk7mBRuG3jxkR9u3BH4jdx42RZEUAkUFbLgE/oTxK1WAa8WLrVJ6p2KMhe2V37cJxkdQweQKAwU80XY/sSDwToIqeqpV3CbWTaO0zxGSoJI3UKCqkkyGOqLixR/S9cer9TdXkkMciyiBY4ISl0ZmUM8jqxjoOIwfdShCbOY1Zbfa/9IyyHGxtYlFLRpnkJtq93KePpX0yN2+626SI0cihkcFWU+CDwQdBi5fU77cbfbx7Vo4mb4dJZHRu20b9mmjU+48ZVlyoJvg62PT9msMaxrZCjyasnyWNcWSST+pOs1vvTUMizbI5KsiCWF8maRJFpGZWYliwIjYkmyZDd2daHpG6MsEUjDFmRSy/Zq9w/g2NBTbfaSMu3iaFx2psndipXhXPt/ELMCWABIPBN0Rq32nSIImzjjVTRAocKDycF8LkQCcQLIBN6naaBpppoGmmmgaaaaBpppoGmmmgaaaaBpppoGmmmgaaaaBpppoGmmmgaaaaBpppoGofVNm0qpiwUpIrjJcgcTdEWD48EHg0eaozNNBD2OzKNI7sGeQiyBQCrwqgWTQsnk8szHgEATNNNBB6jsmdonjYK8bE8qSGVlKlTRBqyrfuo176Xs+zGEuzbMSBQt2LmgSSBbGgSTVcnzqXpoGmmmgaaaaD/2Q=="/>
          <p:cNvSpPr>
            <a:spLocks noChangeAspect="1" noChangeArrowheads="1"/>
          </p:cNvSpPr>
          <p:nvPr/>
        </p:nvSpPr>
        <p:spPr bwMode="auto">
          <a:xfrm>
            <a:off x="307975" y="-708025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8" name="Groupe 17"/>
          <p:cNvGrpSpPr/>
          <p:nvPr/>
        </p:nvGrpSpPr>
        <p:grpSpPr>
          <a:xfrm>
            <a:off x="96104" y="77651"/>
            <a:ext cx="4320479" cy="3279341"/>
            <a:chOff x="96104" y="77651"/>
            <a:chExt cx="4320479" cy="3279341"/>
          </a:xfrm>
        </p:grpSpPr>
        <p:pic>
          <p:nvPicPr>
            <p:cNvPr id="6146" name="Picture 2" descr="E:\BANQUE D'IMAGES\h-o\journal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832" y="1035855"/>
              <a:ext cx="7239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0" name="Picture 6" descr="E:\BANQUE D'IMAGES\réglures A5 2 lignes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104" y="1736815"/>
              <a:ext cx="4320479" cy="584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" name="Groupe 8"/>
            <p:cNvGrpSpPr/>
            <p:nvPr/>
          </p:nvGrpSpPr>
          <p:grpSpPr>
            <a:xfrm>
              <a:off x="96104" y="77651"/>
              <a:ext cx="4320479" cy="3279341"/>
              <a:chOff x="96104" y="77651"/>
              <a:chExt cx="4320479" cy="3279341"/>
            </a:xfrm>
          </p:grpSpPr>
          <p:grpSp>
            <p:nvGrpSpPr>
              <p:cNvPr id="4" name="Groupe 3"/>
              <p:cNvGrpSpPr/>
              <p:nvPr/>
            </p:nvGrpSpPr>
            <p:grpSpPr>
              <a:xfrm>
                <a:off x="96104" y="77651"/>
                <a:ext cx="4320479" cy="728761"/>
                <a:chOff x="33346" y="35943"/>
                <a:chExt cx="4394637" cy="625541"/>
              </a:xfrm>
            </p:grpSpPr>
            <p:sp>
              <p:nvSpPr>
                <p:cNvPr id="2" name="Rectangle 1"/>
                <p:cNvSpPr/>
                <p:nvPr/>
              </p:nvSpPr>
              <p:spPr>
                <a:xfrm>
                  <a:off x="33346" y="35943"/>
                  <a:ext cx="4394637" cy="62554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>
                    <a:lnSpc>
                      <a:spcPct val="150000"/>
                    </a:lnSpc>
                  </a:pPr>
                  <a:r>
                    <a:rPr lang="fr-FR" sz="1100" dirty="0">
                      <a:solidFill>
                        <a:schemeClr val="tx1"/>
                      </a:solidFill>
                      <a:latin typeface="Script cole" pitchFamily="2" charset="0"/>
                    </a:rPr>
                    <a:t>       MOTS A RETENIR</a:t>
                  </a:r>
                  <a:r>
                    <a:rPr lang="fr-FR" sz="1000" dirty="0">
                      <a:solidFill>
                        <a:schemeClr val="tx1"/>
                      </a:solidFill>
                      <a:latin typeface="Script cole" pitchFamily="2" charset="0"/>
                    </a:rPr>
                    <a:t>:   </a:t>
                  </a:r>
                  <a:r>
                    <a:rPr lang="fr-FR" sz="1400" dirty="0">
                      <a:solidFill>
                        <a:schemeClr val="tx1"/>
                      </a:solidFill>
                      <a:latin typeface="Cursive standard" pitchFamily="2" charset="0"/>
                    </a:rPr>
                    <a:t>jamais / bonjour / le journal / déjà / joyeux / une jambe / toujours / le jardin</a:t>
                  </a:r>
                  <a:endParaRPr lang="fr-FR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" name="Ellipse 2"/>
                <p:cNvSpPr/>
                <p:nvPr/>
              </p:nvSpPr>
              <p:spPr>
                <a:xfrm>
                  <a:off x="107504" y="82731"/>
                  <a:ext cx="216024" cy="216024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800" dirty="0">
                      <a:solidFill>
                        <a:schemeClr val="bg1"/>
                      </a:solidFill>
                    </a:rPr>
                    <a:t>6</a:t>
                  </a:r>
                </a:p>
              </p:txBody>
            </p:sp>
          </p:grpSp>
          <p:sp>
            <p:nvSpPr>
              <p:cNvPr id="42" name="Rectangle 41"/>
              <p:cNvSpPr/>
              <p:nvPr/>
            </p:nvSpPr>
            <p:spPr>
              <a:xfrm>
                <a:off x="96104" y="806412"/>
                <a:ext cx="4320478" cy="2550580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lnSpc>
                    <a:spcPct val="150000"/>
                  </a:lnSpc>
                </a:pPr>
                <a:r>
                  <a:rPr lang="fr-FR" sz="1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Ecris</a:t>
                </a:r>
                <a:r>
                  <a:rPr lang="fr-FR" sz="12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sous chaque image le mot à apprendre qui correspond.</a:t>
                </a:r>
                <a:endParaRPr lang="fr-FR" sz="1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8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fr-FR" sz="1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Ecris </a:t>
                </a:r>
                <a:r>
                  <a:rPr lang="fr-FR" sz="12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le contraire des mots suivants: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1600" dirty="0">
                    <a:solidFill>
                      <a:schemeClr val="tx1"/>
                    </a:solidFill>
                    <a:latin typeface="Cursive standard" pitchFamily="2" charset="0"/>
                    <a:cs typeface="Arial" pitchFamily="34" charset="0"/>
                  </a:rPr>
                  <a:t> triste 	                jamais 	</a:t>
                </a: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6147" name="Picture 3" descr="E:\BANQUE D'IMAGES\h-o\JAMBE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1380" y="1106499"/>
              <a:ext cx="307040" cy="6175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48" name="Picture 4" descr="E:\BANQUE D'IMAGES\h-o\JARDIN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6856" y="1062061"/>
              <a:ext cx="727133" cy="6476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6" name="Rectangle à coins arrondis 95"/>
            <p:cNvSpPr/>
            <p:nvPr/>
          </p:nvSpPr>
          <p:spPr>
            <a:xfrm>
              <a:off x="3059833" y="2708920"/>
              <a:ext cx="1286008" cy="43204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7" name="Rectangle à coins arrondis 96"/>
            <p:cNvSpPr/>
            <p:nvPr/>
          </p:nvSpPr>
          <p:spPr>
            <a:xfrm>
              <a:off x="784158" y="2708920"/>
              <a:ext cx="1286008" cy="43204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9" name="Groupe 98"/>
          <p:cNvGrpSpPr/>
          <p:nvPr/>
        </p:nvGrpSpPr>
        <p:grpSpPr>
          <a:xfrm>
            <a:off x="4644008" y="84365"/>
            <a:ext cx="4320479" cy="3279341"/>
            <a:chOff x="96104" y="77651"/>
            <a:chExt cx="4320479" cy="3279341"/>
          </a:xfrm>
        </p:grpSpPr>
        <p:pic>
          <p:nvPicPr>
            <p:cNvPr id="100" name="Picture 2" descr="E:\BANQUE D'IMAGES\h-o\journal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832" y="1035855"/>
              <a:ext cx="7239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1" name="Picture 6" descr="E:\BANQUE D'IMAGES\réglures A5 2 lignes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104" y="1736815"/>
              <a:ext cx="4320479" cy="584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2" name="Groupe 101"/>
            <p:cNvGrpSpPr/>
            <p:nvPr/>
          </p:nvGrpSpPr>
          <p:grpSpPr>
            <a:xfrm>
              <a:off x="96104" y="77651"/>
              <a:ext cx="4320479" cy="3279341"/>
              <a:chOff x="96104" y="77651"/>
              <a:chExt cx="4320479" cy="3279341"/>
            </a:xfrm>
          </p:grpSpPr>
          <p:grpSp>
            <p:nvGrpSpPr>
              <p:cNvPr id="107" name="Groupe 106"/>
              <p:cNvGrpSpPr/>
              <p:nvPr/>
            </p:nvGrpSpPr>
            <p:grpSpPr>
              <a:xfrm>
                <a:off x="96104" y="77651"/>
                <a:ext cx="4320479" cy="728761"/>
                <a:chOff x="33346" y="35943"/>
                <a:chExt cx="4394637" cy="625541"/>
              </a:xfrm>
            </p:grpSpPr>
            <p:sp>
              <p:nvSpPr>
                <p:cNvPr id="129" name="Rectangle 128"/>
                <p:cNvSpPr/>
                <p:nvPr/>
              </p:nvSpPr>
              <p:spPr>
                <a:xfrm>
                  <a:off x="33346" y="35943"/>
                  <a:ext cx="4394637" cy="62554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>
                    <a:lnSpc>
                      <a:spcPct val="150000"/>
                    </a:lnSpc>
                  </a:pPr>
                  <a:r>
                    <a:rPr lang="fr-FR" sz="1100" dirty="0">
                      <a:solidFill>
                        <a:schemeClr val="tx1"/>
                      </a:solidFill>
                      <a:latin typeface="Script cole" pitchFamily="2" charset="0"/>
                    </a:rPr>
                    <a:t>       MOTS A RETENIR</a:t>
                  </a:r>
                  <a:r>
                    <a:rPr lang="fr-FR" sz="1000" dirty="0">
                      <a:solidFill>
                        <a:schemeClr val="tx1"/>
                      </a:solidFill>
                      <a:latin typeface="Script cole" pitchFamily="2" charset="0"/>
                    </a:rPr>
                    <a:t>:   </a:t>
                  </a:r>
                  <a:r>
                    <a:rPr lang="fr-FR" sz="1400" dirty="0">
                      <a:solidFill>
                        <a:schemeClr val="tx1"/>
                      </a:solidFill>
                      <a:latin typeface="Cursive standard" pitchFamily="2" charset="0"/>
                    </a:rPr>
                    <a:t>jamais / bonjour / le journal / déjà / joyeux / une jambe / toujours / le jardin</a:t>
                  </a:r>
                  <a:endParaRPr lang="fr-FR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0" name="Ellipse 129"/>
                <p:cNvSpPr/>
                <p:nvPr/>
              </p:nvSpPr>
              <p:spPr>
                <a:xfrm>
                  <a:off x="107504" y="82731"/>
                  <a:ext cx="216024" cy="216024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800" dirty="0">
                      <a:solidFill>
                        <a:schemeClr val="bg1"/>
                      </a:solidFill>
                    </a:rPr>
                    <a:t>6</a:t>
                  </a:r>
                </a:p>
              </p:txBody>
            </p:sp>
          </p:grpSp>
          <p:sp>
            <p:nvSpPr>
              <p:cNvPr id="108" name="Rectangle 107"/>
              <p:cNvSpPr/>
              <p:nvPr/>
            </p:nvSpPr>
            <p:spPr>
              <a:xfrm>
                <a:off x="96104" y="806412"/>
                <a:ext cx="4320478" cy="2550580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lnSpc>
                    <a:spcPct val="150000"/>
                  </a:lnSpc>
                </a:pPr>
                <a:r>
                  <a:rPr lang="fr-FR" sz="1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Ecris</a:t>
                </a:r>
                <a:r>
                  <a:rPr lang="fr-FR" sz="12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sous chaque image le mot à apprendre qui correspond.</a:t>
                </a:r>
                <a:endParaRPr lang="fr-FR" sz="1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8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fr-FR" sz="1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Ecris </a:t>
                </a:r>
                <a:r>
                  <a:rPr lang="fr-FR" sz="12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le contraire des mots suivants: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1600" dirty="0">
                    <a:solidFill>
                      <a:schemeClr val="tx1"/>
                    </a:solidFill>
                    <a:latin typeface="Cursive standard" pitchFamily="2" charset="0"/>
                    <a:cs typeface="Arial" pitchFamily="34" charset="0"/>
                  </a:rPr>
                  <a:t> triste 	                jamais 	</a:t>
                </a: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103" name="Picture 3" descr="E:\BANQUE D'IMAGES\h-o\JAMBE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1380" y="1106499"/>
              <a:ext cx="307040" cy="6175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" name="Picture 4" descr="E:\BANQUE D'IMAGES\h-o\JARDIN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6856" y="1062061"/>
              <a:ext cx="727133" cy="6476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5" name="Rectangle à coins arrondis 104"/>
            <p:cNvSpPr/>
            <p:nvPr/>
          </p:nvSpPr>
          <p:spPr>
            <a:xfrm>
              <a:off x="3059833" y="2708920"/>
              <a:ext cx="1286008" cy="43204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6" name="Rectangle à coins arrondis 105"/>
            <p:cNvSpPr/>
            <p:nvPr/>
          </p:nvSpPr>
          <p:spPr>
            <a:xfrm>
              <a:off x="784158" y="2708920"/>
              <a:ext cx="1286008" cy="43204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1" name="Groupe 130"/>
          <p:cNvGrpSpPr/>
          <p:nvPr/>
        </p:nvGrpSpPr>
        <p:grpSpPr>
          <a:xfrm>
            <a:off x="96103" y="3509392"/>
            <a:ext cx="4320479" cy="3279341"/>
            <a:chOff x="96104" y="77651"/>
            <a:chExt cx="4320479" cy="3279341"/>
          </a:xfrm>
        </p:grpSpPr>
        <p:pic>
          <p:nvPicPr>
            <p:cNvPr id="132" name="Picture 2" descr="E:\BANQUE D'IMAGES\h-o\journal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832" y="1035855"/>
              <a:ext cx="7239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3" name="Picture 6" descr="E:\BANQUE D'IMAGES\réglures A5 2 lignes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104" y="1736815"/>
              <a:ext cx="4320479" cy="584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4" name="Groupe 133"/>
            <p:cNvGrpSpPr/>
            <p:nvPr/>
          </p:nvGrpSpPr>
          <p:grpSpPr>
            <a:xfrm>
              <a:off x="96104" y="77651"/>
              <a:ext cx="4320479" cy="3279341"/>
              <a:chOff x="96104" y="77651"/>
              <a:chExt cx="4320479" cy="3279341"/>
            </a:xfrm>
          </p:grpSpPr>
          <p:grpSp>
            <p:nvGrpSpPr>
              <p:cNvPr id="139" name="Groupe 138"/>
              <p:cNvGrpSpPr/>
              <p:nvPr/>
            </p:nvGrpSpPr>
            <p:grpSpPr>
              <a:xfrm>
                <a:off x="96104" y="77651"/>
                <a:ext cx="4320479" cy="728761"/>
                <a:chOff x="33346" y="35943"/>
                <a:chExt cx="4394637" cy="625541"/>
              </a:xfrm>
            </p:grpSpPr>
            <p:sp>
              <p:nvSpPr>
                <p:cNvPr id="141" name="Rectangle 140"/>
                <p:cNvSpPr/>
                <p:nvPr/>
              </p:nvSpPr>
              <p:spPr>
                <a:xfrm>
                  <a:off x="33346" y="35943"/>
                  <a:ext cx="4394637" cy="62554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>
                    <a:lnSpc>
                      <a:spcPct val="150000"/>
                    </a:lnSpc>
                  </a:pPr>
                  <a:r>
                    <a:rPr lang="fr-FR" sz="1100" dirty="0">
                      <a:solidFill>
                        <a:schemeClr val="tx1"/>
                      </a:solidFill>
                      <a:latin typeface="Script cole" pitchFamily="2" charset="0"/>
                    </a:rPr>
                    <a:t>       MOTS A RETENIR</a:t>
                  </a:r>
                  <a:r>
                    <a:rPr lang="fr-FR" sz="1000" dirty="0">
                      <a:solidFill>
                        <a:schemeClr val="tx1"/>
                      </a:solidFill>
                      <a:latin typeface="Script cole" pitchFamily="2" charset="0"/>
                    </a:rPr>
                    <a:t>:   </a:t>
                  </a:r>
                  <a:r>
                    <a:rPr lang="fr-FR" sz="1400" dirty="0">
                      <a:solidFill>
                        <a:schemeClr val="tx1"/>
                      </a:solidFill>
                      <a:latin typeface="Cursive standard" pitchFamily="2" charset="0"/>
                    </a:rPr>
                    <a:t>jamais / bonjour / le journal / déjà / joyeux / une jambe / toujours / le jardin</a:t>
                  </a:r>
                  <a:endParaRPr lang="fr-FR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2" name="Ellipse 141"/>
                <p:cNvSpPr/>
                <p:nvPr/>
              </p:nvSpPr>
              <p:spPr>
                <a:xfrm>
                  <a:off x="107504" y="82731"/>
                  <a:ext cx="216024" cy="216024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800" dirty="0">
                      <a:solidFill>
                        <a:schemeClr val="bg1"/>
                      </a:solidFill>
                    </a:rPr>
                    <a:t>6</a:t>
                  </a:r>
                </a:p>
              </p:txBody>
            </p:sp>
          </p:grpSp>
          <p:sp>
            <p:nvSpPr>
              <p:cNvPr id="140" name="Rectangle 139"/>
              <p:cNvSpPr/>
              <p:nvPr/>
            </p:nvSpPr>
            <p:spPr>
              <a:xfrm>
                <a:off x="96104" y="806412"/>
                <a:ext cx="4320478" cy="2550580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lnSpc>
                    <a:spcPct val="150000"/>
                  </a:lnSpc>
                </a:pPr>
                <a:r>
                  <a:rPr lang="fr-FR" sz="1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Ecris</a:t>
                </a:r>
                <a:r>
                  <a:rPr lang="fr-FR" sz="12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sous chaque image le mot à apprendre qui correspond.</a:t>
                </a:r>
                <a:endParaRPr lang="fr-FR" sz="1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8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fr-FR" sz="1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Ecris </a:t>
                </a:r>
                <a:r>
                  <a:rPr lang="fr-FR" sz="12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le contraire des mots suivants: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1600" dirty="0">
                    <a:solidFill>
                      <a:schemeClr val="tx1"/>
                    </a:solidFill>
                    <a:latin typeface="Cursive standard" pitchFamily="2" charset="0"/>
                    <a:cs typeface="Arial" pitchFamily="34" charset="0"/>
                  </a:rPr>
                  <a:t> triste 	                jamais 	</a:t>
                </a: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135" name="Picture 3" descr="E:\BANQUE D'IMAGES\h-o\JAMBE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1380" y="1106499"/>
              <a:ext cx="307040" cy="6175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" name="Picture 4" descr="E:\BANQUE D'IMAGES\h-o\JARDIN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6856" y="1062061"/>
              <a:ext cx="727133" cy="6476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7" name="Rectangle à coins arrondis 136"/>
            <p:cNvSpPr/>
            <p:nvPr/>
          </p:nvSpPr>
          <p:spPr>
            <a:xfrm>
              <a:off x="3059833" y="2708920"/>
              <a:ext cx="1286008" cy="43204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8" name="Rectangle à coins arrondis 137"/>
            <p:cNvSpPr/>
            <p:nvPr/>
          </p:nvSpPr>
          <p:spPr>
            <a:xfrm>
              <a:off x="784158" y="2708920"/>
              <a:ext cx="1286008" cy="43204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3" name="Groupe 142"/>
          <p:cNvGrpSpPr/>
          <p:nvPr/>
        </p:nvGrpSpPr>
        <p:grpSpPr>
          <a:xfrm>
            <a:off x="4644007" y="3516106"/>
            <a:ext cx="4320479" cy="3279341"/>
            <a:chOff x="96104" y="77651"/>
            <a:chExt cx="4320479" cy="3279341"/>
          </a:xfrm>
        </p:grpSpPr>
        <p:pic>
          <p:nvPicPr>
            <p:cNvPr id="144" name="Picture 2" descr="E:\BANQUE D'IMAGES\h-o\journal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832" y="1035855"/>
              <a:ext cx="723900" cy="723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5" name="Picture 6" descr="E:\BANQUE D'IMAGES\réglures A5 2 lignes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104" y="1736815"/>
              <a:ext cx="4320479" cy="584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46" name="Groupe 145"/>
            <p:cNvGrpSpPr/>
            <p:nvPr/>
          </p:nvGrpSpPr>
          <p:grpSpPr>
            <a:xfrm>
              <a:off x="96104" y="77651"/>
              <a:ext cx="4320479" cy="3279341"/>
              <a:chOff x="96104" y="77651"/>
              <a:chExt cx="4320479" cy="3279341"/>
            </a:xfrm>
          </p:grpSpPr>
          <p:grpSp>
            <p:nvGrpSpPr>
              <p:cNvPr id="151" name="Groupe 150"/>
              <p:cNvGrpSpPr/>
              <p:nvPr/>
            </p:nvGrpSpPr>
            <p:grpSpPr>
              <a:xfrm>
                <a:off x="96104" y="77651"/>
                <a:ext cx="4320479" cy="728761"/>
                <a:chOff x="33346" y="35943"/>
                <a:chExt cx="4394637" cy="625541"/>
              </a:xfrm>
            </p:grpSpPr>
            <p:sp>
              <p:nvSpPr>
                <p:cNvPr id="153" name="Rectangle 152"/>
                <p:cNvSpPr/>
                <p:nvPr/>
              </p:nvSpPr>
              <p:spPr>
                <a:xfrm>
                  <a:off x="33346" y="35943"/>
                  <a:ext cx="4394637" cy="62554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>
                    <a:lnSpc>
                      <a:spcPct val="150000"/>
                    </a:lnSpc>
                  </a:pPr>
                  <a:r>
                    <a:rPr lang="fr-FR" sz="1100" dirty="0">
                      <a:solidFill>
                        <a:schemeClr val="tx1"/>
                      </a:solidFill>
                      <a:latin typeface="Script cole" pitchFamily="2" charset="0"/>
                    </a:rPr>
                    <a:t>       MOTS A RETENIR</a:t>
                  </a:r>
                  <a:r>
                    <a:rPr lang="fr-FR" sz="1000" dirty="0">
                      <a:solidFill>
                        <a:schemeClr val="tx1"/>
                      </a:solidFill>
                      <a:latin typeface="Script cole" pitchFamily="2" charset="0"/>
                    </a:rPr>
                    <a:t>:   </a:t>
                  </a:r>
                  <a:r>
                    <a:rPr lang="fr-FR" sz="1400" dirty="0">
                      <a:solidFill>
                        <a:schemeClr val="tx1"/>
                      </a:solidFill>
                      <a:latin typeface="Cursive standard" pitchFamily="2" charset="0"/>
                    </a:rPr>
                    <a:t>jamais / bonjour / le journal / déjà / joyeux / une jambe / toujours / le jardin</a:t>
                  </a:r>
                  <a:endParaRPr lang="fr-FR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4" name="Ellipse 153"/>
                <p:cNvSpPr/>
                <p:nvPr/>
              </p:nvSpPr>
              <p:spPr>
                <a:xfrm>
                  <a:off x="107504" y="82731"/>
                  <a:ext cx="216024" cy="216024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800" dirty="0">
                      <a:solidFill>
                        <a:schemeClr val="bg1"/>
                      </a:solidFill>
                    </a:rPr>
                    <a:t>6</a:t>
                  </a:r>
                </a:p>
              </p:txBody>
            </p:sp>
          </p:grpSp>
          <p:sp>
            <p:nvSpPr>
              <p:cNvPr id="152" name="Rectangle 151"/>
              <p:cNvSpPr/>
              <p:nvPr/>
            </p:nvSpPr>
            <p:spPr>
              <a:xfrm>
                <a:off x="96104" y="806412"/>
                <a:ext cx="4320478" cy="2550580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lnSpc>
                    <a:spcPct val="150000"/>
                  </a:lnSpc>
                </a:pPr>
                <a:r>
                  <a:rPr lang="fr-FR" sz="1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Ecris</a:t>
                </a:r>
                <a:r>
                  <a:rPr lang="fr-FR" sz="12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sous chaque image le mot à apprendre qui correspond.</a:t>
                </a:r>
                <a:endParaRPr lang="fr-FR" sz="1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fr-FR" sz="8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fr-FR" sz="12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Ecris </a:t>
                </a:r>
                <a:r>
                  <a:rPr lang="fr-FR" sz="12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le contraire des mots suivants:</a:t>
                </a:r>
              </a:p>
              <a:p>
                <a:pPr>
                  <a:lnSpc>
                    <a:spcPct val="150000"/>
                  </a:lnSpc>
                </a:pPr>
                <a:r>
                  <a:rPr lang="fr-FR" sz="1600" dirty="0">
                    <a:solidFill>
                      <a:schemeClr val="tx1"/>
                    </a:solidFill>
                    <a:latin typeface="Cursive standard" pitchFamily="2" charset="0"/>
                    <a:cs typeface="Arial" pitchFamily="34" charset="0"/>
                  </a:rPr>
                  <a:t> triste 	                jamais 	</a:t>
                </a:r>
                <a:endPara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147" name="Picture 3" descr="E:\BANQUE D'IMAGES\h-o\JAMBE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1380" y="1106499"/>
              <a:ext cx="307040" cy="6175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8" name="Picture 4" descr="E:\BANQUE D'IMAGES\h-o\JARDIN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6856" y="1062061"/>
              <a:ext cx="727133" cy="6476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9" name="Rectangle à coins arrondis 148"/>
            <p:cNvSpPr/>
            <p:nvPr/>
          </p:nvSpPr>
          <p:spPr>
            <a:xfrm>
              <a:off x="3059833" y="2708920"/>
              <a:ext cx="1286008" cy="43204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0" name="Rectangle à coins arrondis 149"/>
            <p:cNvSpPr/>
            <p:nvPr/>
          </p:nvSpPr>
          <p:spPr>
            <a:xfrm>
              <a:off x="784158" y="2708920"/>
              <a:ext cx="1286008" cy="43204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995554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8" descr="data:image/jpeg;base64,/9j/4AAQSkZJRgABAQAAAQABAAD/2wCEAAkGBxMSEhUTEhQWFRUXFhwbGBYXFxgcHBweGx0gGB8gGxwcHiggIBwmHBgbIjEjJSkuLjAuGx8zODMsNygtLi0BCgoKBQUFDgUFDisZExkrKysrKysrKysrKysrKysrKysrKysrKysrKysrKysrKysrKysrKysrKysrKysrKysrK//AABEIAL0BCwMBIgACEQEDEQH/xAAbAAEAAwEBAQEAAAAAAAAAAAAABAUGAwIBB//EAEgQAAICAQMDAgQFAQMHBw0AAAECAxESAAQhBRMxBiIUMkFRI0JhcYEzUpGhNGJygpKxwQckJUNzlLMVFlNUY4OywtHS09Th/8QAFAEBAAAAAAAAAAAAAAAAAAAAAP/EABQRAQAAAAAAAAAAAAAAAAAAAAD/2gAMAwEAAhEDEQA/AP3HTTTQNNNNA0000DTTTQNNNNA0000DTTTQNNNNA0000DTTTQNNNNA0000DTTTQNNNNA0000DTTTQNNNNA0000DTTTQNNNNAJ1mNt6rY5E7Z3USsitAe4MQCyuSQq4MoByUsATiSDY16/5QSfhKBemljQqvbIYOwTFxIMWQlh7SVyNKTRIPPosUZlQARS4Ly0canB6U28uIDOxtvaEPKnEg5aCdB115CAm3cX/bsD/aRXQfywOm29U7Y5CRxA6tiyTEIQTdeeKYCx9xqV13dqkTAtGCaFSMoFEgE0WWwAbqxfjVJsvSvuJaYMBIzpiLGZJWnDlrCKFiUAghVYWMjoL+Pq8DMqiVMm+VSwBb/RB5PkePuNTdRo9hGEMZGSt5VyXHPFe8nj9P31XRSrt9wkCscJAcUNnBqZwFJHyFUk4v24qAAG4C60000DTTTQNNNNA0000DTTTQNNNNA0000DTTTQNNNNA0000DTTTQNNNNA01UbvrS5GOEozKwR3Zvw42agqsR5kOQqMc8iyuQJ+J0pnIbckS/NasTheQwxj4Sqv5gzA0AxokhJbrENkB8yPIjVpCP3wBr+dcJepzWAm3ok0pmcID9eCgkr68MAf8AGu8cXttoVGSXIoIb3KAAoFUwq6PHgcc8dw4FFVc9xhfnj2+SG+UUtVXkjizoKneT7koUmh24SRjHXxMikhuFxPa+Yj6WCDwCeDrDdJ6q8IMRkaOKFmVEbgSBXzErSCgccTn72LhGoDuKG/TIrUOEViRJz3GajlTMVZr9oDGgOLGPA8ZQ7RNxuImlQ2zMCGxyBx3EbcpwGC4rY5/DX3GgSFX1eBZpSwMxgnWXJ8JCGLBEVWVcWOOZ9rMT/VVVGC106Ts5220e4aSJEiycTym3KC2JdlUAkFU/EPJCvYOVnS9K3MO0lTp5lZpGWSVWkxty0jOy+1VUsM7oc1Z+l6tZ9/DGwiaREZkZlUkA4pWTUfoL5Ogxqer5JAhikhlIkSPuwZNExkODZxkgqFOLD8SyA5vFTlw3PWMZhus1xUZZSZKtU6qtkLiqu865HiipJYpRnz9OO+aFHnRykPdXcRZKjCVnS4Yu4yEhOGZ8xTgYkOw1P3XpdzJFjMPh0xQwsha0UiQkuWLNK0qIciRxdgnkhpIJQ6qwumAIvzyL517000DTTTQNNNQ99vsCqKpkkb5UFDgeWYn5UFiz55oAnjQTNNZjcb7euGEYTIDLtqQsoU8LbOGQX5tgDQPtsEalybuXaqjzv3IjirllUPGSKslPawyoEACrsE+NBeaa+A3yNfdA0000DTTTQNNNNA0000DTTTQNNNNA1SdclMhaFXljVFV5ZIVLPRNKiAKxs0S1AkKB4yBF3rP9O/yvdoJCrg5BeCCJI4lVjwPchhYY3wrAn5hoJ+2McC89uJGKqhNITxQDKQoDfSh//NSGRWZhkGICnA4kIRZDVWVn9T+UVXN+gXGAIDce9vl8Dyq0bs/S+BfJ8HkZI3VbQlZuCDGw/KT+ICAVFLXuHkgfUaCB6jmkh27SL3HdY5ATGGPJRiGEag2c1UCvGR+l6lbTcr3TTFu4qshVJSoSjWT2UsnI37SRiOaBPve7JZFWMqDF4KBRQoWp8igKAoC+R9L1R+mIexhC4kzjMi/ORGFZu4pxMjWSJkQWWIKnniyFn8QAEjMjM6BAHLKizP7hjY4LXGxZQOPtrP73YhlnmJljETTP7MQlCVwxByVs/wAMuaZazbk5FTopHMYcFlhjwfCo+Vx5LlgxTH8wBUfS/trFbvZydwyK8aIm6kzHaBOZKyR/EMV4Vo5CfkODyIeSBQS+t9EVdnuZipkdtuzxye5nR1jdlYB3NEUKYuzFsRYCIF1idA2wBBiV7Kn8S35QllrMmqYkivqdZzr3UNs20mDRDtmBlcwpLkkHbZqsIAvuHyOVAF3zwdd092aKNpFKuUUspqwxAsGuLB4440H2DZRozMkaKzfMyqATzfJAs8knXPqnUY9vG0srYqB+5Jq6UDlmNcAcnUvWa/5QCvwjAoHc5dqyQFdY3cOSCCAqqxNcmq+ugrE9YTSU0YhjV2dEEt/Ovy2Q2RRsTTBL/Fj4sEGyTp3UM8jukJCKKEdISsiNeJBIZ0WRWIb25qQOL106auwkEcUKwG4CV7RjUojBV9uLdxclYcr/AGeSOL59JRodxNCrStBEFNFg3ukoBBdyFUUcUQADXuNkBK6T1SbudncoFfEsHAKq1uQqJdgsEAJ95Pg1yQt5rLevdmhgSkDOHVEGQQkOwTASFWxyOFeAXEYJ1pIkwQDk4qB9zwP0Hn9hoG43CRqWkZUUeWYgAfuTxrOemutRzzO45M3Mb+FZI/lVCayXFs7W/c8o4x1Q7newbkQSdyQTOVkEwVSiqTE5ALAlRGsqj8t+9mv3HXzpB3MD9kM5ppYwRIGpyoI7gfkOxIkU5H2r4UsQ4bfc7+FX+jSrahQLa2wJUfa8oyfpXJ4BrNv1945ZCzyLwwMckLFI2JARncNWPtKgR1ld4kmz26Z0CSN03E7k+9pWQUDGzqxfOQye5AWK0B4CCqXXuHb7eVt7uEkcoUKMVYkAhQzOhJKFsRHRHy4gcG9B59PepY1iEckcidsyKCq9xQkT4DJo2cilKWzUDTEUAQNWjhgCCCCLBHIIP21+dRdP3e1aOaDbBUVHaQoweSXvMWWIDFm/DxhGVUAHCiq1p/RPf+H/AB4zFzaq1BgG9xBA8UxagKAHA4AJDQaaaaBpppoGl6pBE+7yfulIrHaVCfcAf6jFSCcqbEXjVEhroQ+oemMqVEgK/MztHGJWaybyEZUEGjeP/wBdBp9Nfl++6/PthJtpC06Bo1dYmaSZB3FMgLCx22hy5kMbA5UAMcdB0zqqpJ3YYGj2UhjiVrw/EZsLG3ItVDsEJoNYYlSqhgGw0000DTTTQNYyPYu2+3cwUxmB7jkBBWTuQQZrIg5P9JfFeFPNDWz1lOrbk7feSTqzsF20eUGaIhLSlO6xb6Io9x8KoHm9B16F1aBo4jH3IhHEUTbsRUlBSO27e2aglK6sR7jZ51fDc0acBLfFLPze3L+Dw3H6frWqTqO4j3J2SvtlmSX8Ve5ZEZw8kYspOEjDkjnxZ8eZekbtdynYn7e2u2U+81gwodzKiHxIxKjEsK4Ggs2aNVKlXhALSGhQIjcMWLJYpvNEhmBax51mfWm1PaknhleHcIhPdJMdimkVHFBXCr45sFBlkMgfPb6jLFLGzyR++VUkREyZWuie5OrAqzUuNC4wQSrVqN03p80kimc4JLKiyRB2Y5RqZDmTuJFtu0sZ4NoPIutBql6DC4vubghiWGO5nQe8cn8N183f78jnnXLpGxV9j2Rakq6O1kt3FJjZix5Z81vI8ki71J6RIYydq55QXET+eLgA2fLJYRvr8rGsxrn1GNtu/wATECUP+URqCSQB/URQLMi0AQOWXj3FUGgkwld3tRn8s0NMPHDrTDnkHkij4166Numkj9/9RCUk+nvXgkD6BhTj/NZdQ1nG2Jew21kJfMVURc5FiRwYmJLFvykkm1Np2l/D3SHws6sreOZEGSfyYxLZ+yKPoNBaazHrvapLHGsqdxMnpPb7pO2/bHuBUnK8QwILYCjxqX1/rhhPbjAL1bMVkcLwSKjiUvI/BOC1QBJK2uWei6pt5Z5YtzKZiixgMxVO2ZXMdqmC9t8r5zdwIz8p4IS/S/RxKmZ+LijEsjLHKEjdme85CYzdEvIFrDg+CAhFP6j6SmxmkmEm5rcPFgWlZkWQVZNuzyMqQKVBQ0C1tjzH5j6nuopItq263PdaNFXuCBQ03uBAkbbMXjbEESKDQ82TQnzQgRr8UdxV4TGQstByQIonyJJlkZLKuRitEqtLoLbYdLO6li3W4iwEdtFE6ANkeFlf3GnEdKFIBBBJ5xCaV0BBBFgiiP31RbPevAoMjNNtsEx3BAzXyp7wAHt+U5gcW2QULlq/0FR/5s7WmUxBlcUVZmZa93AViQop2WgB7aX5VAELqUcW5dfh40aZSGXclLSMoSB76pzZYYKQaL+5LBPf1N1BkMUK5qJS2UiI7soSiVQLGwMjAmrqgHb8ta5S+odvCIFR0RO4IjHIGR1pCR7Xph8oqxyCK8g6DovXbLwyRSq6+12iHcALAEFcfxMSDwxQCwR9NVWy2pnklhVpQgC96aQoZGo5JEY1UJGhVixUAOVfkLmGMf1HLLuZYpYttHNt4WlJdqyYoAuIyZMQ5ZgGsqMLYeNaLf75NvsXngEaIkJeMECNPGSg3QUEkDmqv6aDrF1F42SPcLTMcVlUfhsfIFZFkYgeG4vgM3F2mqefqe2mhQtkyyH2qEkL3GefaozVkYcmvaQOQa189Lb0yRupD1FK0atIJAzqKKk9wB7AIUlvJUm2Bshc6aaaBrPdU9Qss/w8MZZ7UFmU4gsC4rkWKU+66B45NjVh1zqnw6LQVpJGwjVmwUtRYlmo4qqKzE0eFoAkgGr3PRBuUzM/dlViVZHKxAghlXAFgAMU55a/d5qgquhSttkACyM6ooZUgZmk7cfbUMwyVEAW1UNbcsPno2fSfUs24Vnj2xdQoxKyJiXrKizEEDkA0hr97A8ej9kE6cIYskdUwLQyJIxZVCho3kGJtQpXIUAV4FatthFHayQZFXLMzA8NeRyYNyQWJIx45B8VoKjcb2DeQCSZJFERBdBRugGYMATiFYUwbFhjRoP7oHSOmwow+JEamLaIZrVeZAgM7swA8AxGxXknjXfrnSYd5ve2oVXjMRllVgHX/rMQMjkzBIwbSsCTkSAB733pmMOizdySNrjEwllSVCwcDMq1OrBygagQcBR4Khe+m9wX26kksVLJkSSWCMUDGwDbKob+dWeoXTulwwGTsoEMjZvV8mgoPJ4FKAAOONTdA0000DVT1T8OfbzE+22ha/A7tFSP1MkaJX1z1barPUW1Z4bjK5xssqhzSMYyHCsfoDXzc4mmo1RD30bqImV6Qp23KVY+gDAivAKsONQenzbpY5551N45pBaEqVUkoCg5B9oskktkeAQoCGWkl2SxKklySRy5IWZwpBJVWo0CCK8kG/bRkbzfzLJDGsdlqMhCuyAWAQJKVQQCzW3JxAC2woIc8ue2i3EkJmkK1lEllA/Oao4JAsL9CfFjg6ixx7aEbUQo8b5xP22Dl6dWhVZCbrEO5Ck/9W1fKdW+66uV3KbdEyOIeRiWGKnIAilIPKG7I8qOcuKjqnUYNwkG428XeYTxASlArQhqe27gDhWVwKAsiWxoNJvdksoAa7U5KwNMrDi1P0NEj7EEg2CQYSdQaEhN1QBYKk4+VyTSh+KSQkgV8rEijZxFrrluYUdGSRVZGBDKwBUg+QQeCK+h0FQWGysMCdqzE5UT2SxshvNQ2SQfEY4NLWMfb7eNmfZSYtDiku3pyGCq1FVZSGuJ1Uh1IIEiDgizX9K6+23RI5I5ZVkZGgVfc4ilSRwrZtkzRiFr8sQVABPGqX1FMrywhdtEYZpGTKJFZwWR5FlwdTHMrQhgUKZhlkVSxPITJeox7SWbdw7j4ylxfbkAzAqEy7TImTMERMkYeAGZlok8fUM/TepbX4hTjNkrLGuAnd1B7aOga2JB9oyHDAgjyJO39Od2NJV7pftZBJpJqd429nllxHkq5XNQyEFMMdSh6TjVneOJIB8MsMKykGpQ5lVjgxYnMrZzyLAnzTEIHQNz1AVCkUSiBADYTM/2o4wJMGKexTTqoyAsEULqfpW83TRtNJHEkZyRAjhy5GOTNHP7QFLDFXIOZvxWoG/6HuF3aS7eRYGkkOcYLyBlGTPKfcuHzFQtFQ0uVZEEWXT+m47iZJ5HMkpEymOSWNWAVImCxh+ChVb88SISbJ0H3q/U5YEaGYR7iSSFzCArIJGUAGNl95s5Agjg2QQKs9dxtJoIIwN1M7BoY7wh5ydIy1dsnwS3n6edQJYVk3PY2kpVgrd+a2kcc8L3WNimBpQ1XfHtI1LgO6KLFuFGS7lAstr+IqsZMsV+U0lUfuP1Og+9TDwSwyPOJTkQscvbj4IolGCD8TlRRIByI4sa7bjr7Bio2s3cAHzAFRd1k0JkI8eACdVvqOaTdzNsEgAUAM08hSvH5E5YgEqCeL9y8ckWe0LB5ArUp3CxhjycEiXi28kyBlv9T9a0GePXX3Tybd39olHcRdlMXSOshYcMOXGALJkRk4AADCy3Ozilh+HMu/7QULisUiHGscS3ZDEVweT/AH865dL2nU4ok2wG3TFqbc8tkpFlwlgiXI/myB8kn6z9xJJt2CK25nPtqu0xHcJQswONpGVDH7Z/UeAz/p30/t9hu0khG7qUmJmmACAFQUFYqayjAyIyLNyTZ1pNx0tG3hJMo7sIJEcssYyibEs3bdbYrIgsjxGB9NVvVhuZmZleJ49swbEDJZHjIc2LFSqVKhS2KHFjkSAkvo+8Xcb2SWFWCLGY5HLAq7B6TEAmmVVcnwakjsE0FCxPQYv7W4/73uv/AMuqnp3StvFFK8jSuYnlBczTM4XIsq5BsmpSoAJJ8DzrVayXUNlPITHt8VrdtI0jBWUEKrrmhotTsGGNG41sjk6Ct28BEyzOE28QDRvJGueLLixGTWsYBV43logla9hAJvNz0FnZZtvuSh9ttirF0FnASCji2X5sq4K4nVbKJgvw65BInYKkbOsjiNQ2Ly5WzyxuZQRh7kpiwy182ez2u7MGUUTOsjO7hFVnHacRyGlBDOHV+KxYMLtNBS9Q7uw3UfZPvlmQvEjyupLl43JEsiq+TywqXBGGMXsAoasGk3G2lY4ywLPZxX4R6PORQZJ+ISUpnEvgCuRr36m9IbaFYZ4kRGTcRtJJI4LsuSAkzTWwK4K3zCwrL+bVh6x3+3kQRBomk7wQ5FhgB7pLdVJj9it7uPsCDRAQOn9BLyvuYFbaigrtOG7krISxkLJKDXvKliTYWsSoXUnZvLvFWJh3oTIrmdsCo7UofFGVUEqvjiCEFANkW4uPsdxv92kCy7dcFaBnMwwz9sbsVUEggHvDAgEERH6HWq6MQO8g/JO9j7F6m/x7l/zoIm66ZDDLBJFFHGTLi7IgUkNG4AbECxmV8/XV5qu67YjVh+WaI/x3FU/4E/zWrHQNNNNA1y3W3WRHjcWrqVYeOGFHn9jrrpoMl8JL07aTYBZkVZJHdcYpeF4IRU7RYIoHGAOI4snUnbS7tdkI+3N8SIQuZMR94WsgWkceeQWy/UHxqw66MuxERaSzBX/0VR5qP6ExhSPqGOpnUdyIopJTwERmPF/KCfA/bQZvonWt3u9vGYo1ikR8J2nxILRthKEWJj+YNRJAH667bfpue4aM9pIoykzJBHhlKSa7j37+EViAFPK2WBozPRmyEOygW8mZBI7H80kv4jt/Luxr6ePpqR0YX33Fe+d/H+YBCb/W49BZarPUNtD2hdzMsXBohXNOQR4IjzI/bVnqj6ltG3G6jUSvGu3Xu+wISzyB4l+dGFBBJf1966Dt1dEDxFY0fcDIQ5D5ARTua8KqnnxdhQRlqJB6O2uXcljEsueZdyazyZ7VLxUBpHIAH5mJskk8pZRtNynellmziZY8hGWWnGfyIpObNCv1OWAA5Op3UutIIrhcMWx9ygsFUlMmNAi1jkElHyBfi9Bym9Nx55IqJ7sjjkj2FK2JIyGyPtBJJ9q1XOqjqGz7aGTddqSyyiDdMXFMxWkYWgUqAcmjJCk5MACRGh9V7nuRiVCizSKqEBSMyW/CBZVxPtKlvxPlY0lrfL1b0DuGKXdu7KZA0gWMyRxUkqjypuOmwIoXeZxJohfdJieYCaKNNsGWs3IlnoUpXyUT5F5ycHHkXzq023SVQMcpHkZcTK7Evz5x/KnNGkCiwONVU8i7UxQHcSqCpwCxw4oilI7Ps8BpI1v6ZAmhZ1Y/BySJabyWmHDou3P8i4iD/doKHYek9xFF2U3Z28Sklfh4owzXzZyQ19q93AXm/PXovUZJNvtJJbJ7jnI+SBDJyQOeD7eAbq+b1aSdHnPjf7lf2Tafcn67c/Q1/GoEnSZRuoMt7PIQkrDJNtxWCkjCFf7YHN+f50FJ6S6wkk0e43LP8S4MQBCKFDMCoxDZENQYYggBvcTWWrrpO8j+FVHXcpI1yOfhtwzLI7d1qLREe1ya4IAAA4Gvu/3RiLRxzyFlrNsYEjjzsgu5irI8exQzkuhK016+dK3Esiv3txNGoAKylYYwwNk/hyR9xCtUcgLsEfUAPccW0S8U3Qc8NKsO8Ej8/nkVLfnxZIH0oaR7iCcZGPeSUHGMkO4SxLQK0yqGFChd199TU2wItd7KQeQQ0BAH6fh8j6c3rt8EwN/Fzcjx+BX7j8LQdBvWAobeWvt+H/8AfqJ04fB7CIMvMMCLgMASwUKFGPtyLUOOLOoE27kSQos08i9yNcg22P8AVbCwO18qlWvm/a1XqF6ldZtnIyb5jGGjWQydtUwd0DZ4xo2JiYkFWXgghhwdBn+t+pjIwaR4so8JIqV8FBnU27EhVbt7eUAlwaLAhCSmtp6L6sNyk7gUROVYXfPbQ8fWiCDRAI8EcawA7DTfiQyq+TE9yMokhpiQGWHt5uHIFMcmc3ZN62npzoSRTb0QyPHH8QvsQggt2IizMzKWLkk2cuTyeb0Ej1H06bvwTwAkCSISKApYBXrNciAB25ZlauaZSPloweo9PXZbh5tu0YfcB27LXZcWWeNURne2lBYHxY5ANa0Z6c92NxMOPH4R/wDijOs7642n4BD7wce4xzDb+9QOVFRFgeR8oNi1r3WA99O6Gm6Tv9REc7qCCGEbQopp/Ye2tiqJOTCywyauOm230Uu47Z2idl2BSZVUqzKXIcsOKrDGra2a6HJl+mevRbqJYnGMwVllgcEFSmKuCGHI96H68Ov3F+4+lLD3J5WLEM8pC2Bw7uhIuy6xsEJuiFUVSqAFP6j6Rt9iV3sSBCsigoqAplJjCCFDKynwKU17iSrHnV56VSQxGaYoXnIkPbUBfkVBVSOCCqKbyPnWe9YdfRoniYS+5HWoFZ3Ul0RJLW/ySiVQUPgEEHG7ro/pyFIIlBlX2C1Td7oqCRZxPc5Fk0dBY9eUnbTV57TkfuFJH+OpqMCAR4IsarJPT8LAgtuCCCCPitz4P/vNdegAjbxoSSYx2yTVkxkxkmuOSv0/w0FhpppoGmmmgq+sr79q5uk3HNGh74pIhf3GUg4+9aep4BJtZYmBKzARGvNSsIjX8Pr16hX8AkfleN/9iRX/APl1y9UTrHAJHxwSaFmLEAACVLaz/Z8/xoOnQJa2cDN7agjJBrj2Anxxxr16dVhtoiwpnXNh9mkJkYf3sdV3bdOk4yE5rsaY1RyEPJr6G/prQjQfdVvR1szy3YkmOP6CMCL+4tGzX/nak9T3XZhklPPbjZqAv5QTwPr48a89J2hhgiiJspGqk/cgAE/yedBlv+ULb5+0ZdxtrOkbJH3Spdola0o+1l4yPA/Q1rDbjqO7kbcpGRI6NOim3XOYM63GO1gz4p4zH4Uroc8TjufXe9jgmgklkaNMSz4qGySOSJznyHxQEsMObryPa0TpXoQYGQiFWkIfmKZWU5tKOE3AUUXNBQtfXLQc/Q27jgfHcSMs7rZQgsiIW/DQu6d2JUBAVJcBlK+INgLYb1Dvd2qu4fbQzCSHtRtbOsTIbl7lYo7XkFrIquVqwEL1R6LYbeVl3L4rt5EAMUbMBIS0xLBc2VlPyDxzXuxKvQnTJp1eXcmdUaGOKMCeVTSGQEhlKk/MKkBIbgitBYbzpa7ncJC4maNLMqtM5HujIwfF65DgYEnJWewAFLVvVRHBPB8NJMUfcRq8UckuMd7g5uyiQUHlkCEEY4qQBqwj9Qx7NZNrQ70cmCFvYj5r3VkllrFSQTmT7mZWIUllB7x73aKke3i3EMszzxyMqMhd2Mokd8FJNWGN80B540Gr1nfUKytuI127Ks3ws5QsAR/U29jkECwCMqNE3TVR0WqbqglMjfDlRIsHGQse5xx58kI4B5ANEgjgh56X0ohleVVXDIxxhi9FvmkdiBlKb+auMmAJyJP5rH1ncQ9RgRdqtSvKfh1XbHvXIztMsobJZAhVsJAOEPPNjavuoI5INxExllKyCUscpRHgWbJR/TAmijUj2qGJHzHnx1fZx7LZxzhIe6j7fNyMS7F0jJLhSwu/NG+R9b0Hb1TuSNvKdvsZJNwwIWokBUnjMuQynHzwGsgCtY3pXTdqkhmJWbdwmMMscYdZcmHcRIqGOPigoaIgFiRY1q9p61kaJpJIEjxkVMWeccMVGdttx7QX5NUApuqIEn0r6hikWWV2jR5JA5RGZ8QI40Fkqp/LV4gWCBdWQ4r06JFMsa1uDPLHEAzBA4knxZkDBSEWSRj+gPkhdUW8cxxhSl7aWQNchUxSwK4x5ZgkcojUBV8OmDcFWwttyom3TgN21dwv40EyBkkWLuJEzhVLssDDjkZk/QjVX6r6a5leTcRl6NRMXZQpMjdoI2OCX+At5K6sGKhi1MEz0ZBspI4RG8yM0KcZFbPb5Af+oHAy4Lg0pIsLY1nSdukUs0aKFFowAH9oGz+pLKxJPJNk+dZ3070jOSMvullaH3kKCjEuS9lD7kRntjeRJFAquSnT7f8Aymb/ALOL/fJoPvWenLuIjG2PkMpZcgGU5KSv1FjkfUWPrrh0eGExsogiib5ZolVaDVyDQGSkEEEjlSP2136z1RNtEZH/ANVb5Zvoo/4/YAk8A6p9z0ETuzbxVctgFCB8AqnPBgD7+cwXehT440WyDL9U3KDfRtsNzEELIJmXuNGrBHSNZpVcRgNSoqE3mUtX9uPrqfWeo7eWQSQMO3HI53QtomTtM55NRiQGKJBkqgsGagGxOt3nTUJyQNG5UXjhVWMlltTGQquKDE8A4+L1BXorA8dlEDjEiEIVJJopkZEskrRCD5j9b0H5/u9sUjSXuSrvfZTTxy+0hEkQFkaUH5kGABlaSZwCgkobf0tv9xB2ItwjrBIuMTOEUo2TYRlAqFBgoAyHlo14PBuY+iqEaFlEgbhi4BzAJdWYsr5PmQCG48mqpdVsu1kQwur5QrKpXb+4kUzK1ZOCaX8QRlDgYqXkAaDX6r+j8CVPqk0l/wCue9/ulGpe03CyokiG0dQymiLDCwaPI4P11B2q4bqZQKEiRyX93FxMf4RIRoLPTTTQNNNNBT+py5jjijC5SzIvuZlWluZgSoJGSRMvj8w1z3+5iljk229URCRChtrjcMK9kpAGXn2kBhV1VEzut7Ezwuiti9XG4JBRxyjWPswFjkEWCCCRqr2e23xJzkUDH5ZMJQzHyLjjiIUfc82fFDkK+Hq8m0cbadhMuAosVydWOClWJokkgdt6Y+7FpKrUjp3WRCVhj7m4iAPhZGngAHtWZCMyK4BP4hoWr+5xL2e0ljVk+C2qK4t1il9rMRRyBgW+ABZuxrjsejT9xWsbSMIbi28pkDMa+kkQjQKFPyrZLeRXIe+ub/v7YfDviWnhQmSNxhciGpI2KPTAgVYJDgjzqcYd3/6fb/8AdpP/ANjXva9GiRZFYGXutlKZafM0ALFYhQFACgACvHJ1lW6fAYurXBC3ZkdYx2o/aBtIZKHt/tux5++g4+oOnbuXdIrzbeVVjLn2tCkSZgU990v3LPBZQewOKBB1vptGTbpG8yTMoounih4Hkk0KFnk1Z5Os16T6UqlFZERXklk7SVj/AM3KQoWI9rEtcn6Er5KWbfqMm3acw/BfEOihmIjgpQfAuVls837bq+asAhoJJAotiAPuTWqrr3WDDA0sS9zg04oxp9MpDkD2wTbY2aBoar412g3EcR2Cxu4NMU2vtHnkK5eiVqwKsDXabpUbbhovliZFkeFcQshBZfctWVNrlRF4IDYJBCPsJUBaQdQjkLmy4EZ9o+VRTEAC/oP3skky5N8g5+MB/wBFEb+/EGh+uq/ZdVXYFtp2pGihRcBCrSmJDlgrAAOwKRkhwGFh1LWoLXKddVqKxTsCuQZYyykEZAhhYPH2OgjNv4+b36gL8xHZscXySpA4IPI8HVLsuswncvh1SNwYU9x7BBppPlKgLYzFjzWPjzq96ZuVl+MIDgd2iGjdD/Qi8K6gn+6tZP0ruCej5oCe3tNuBkrAZIgY1dZAWLK8eRdg6DSfFw2yfFoMvIKRgPY55K0xoH78A/bVemw243O1ETI1SksI4gi8RSMCWjUKTlzRN+f11deoN1232rFWYfEVSCz7opVHH2sgfz9rOonXuon/AJuywTM6zKypjRIxZHPnjGN3b3cEgDgkaCx6r1lYHRO28jP4CYDm6AJdlFnmv9E+NR936i7WGe2mGbFQC23BJCliADMCxpTwtn6+OdVnVevxK67iPcRxhYyZIp8oWZQbB98ZZa91rhZvgrRuFsknB7UciwAQQtuC8gbGVkkMgxIJY+5Hamjs4ENywIaP1E4k2Mzx034Jkj8D3KvcjPI49wU3XGqvd7aOYR93dbpsGzXGLA5UQCCkQPhj9dSeob5Phm2+1DbhuyY1EYyUUoT3yEiMEWDRYMQDQJGpez6uzRqybbcMpUUSYLII8/1fP30FdtDtogWTdSKPDSMkf5bNPK0PkEt8zcGx51CO6jXcyu2+nVXiiRZO3FWQaU0p7NEgMCOOb+tcS9lvM+nbqQhkUjcuA+IIV8pATRIHDX5sA886k+s9t3Y4oQQrSO6oxr2uNvM6tR80yg1R8aCr6hArSZmeadJIZIe26YMqyYsWgeOFTl+HfuJ+hDDGm5/G7wPEiiGmYAnGRCKKsWB7QAHbjkLIfJYU9EKLmTc4jYEhmLcUMbJ7DH8xF+CeOf4vUIdZXcb0Lc0ce3TMWhAeRlOQB5zwiblRwO5yMgpUNBEvj3MvytwLu/IZqo8IRd3yOeRpjZF3/aoZ/MQFAYKarFh7TY4y4q9Vmz2sk5kynlQRuEXttRPCSlnBBGWRKlaxAsV9u8nSp6pNwtXznETY44OEiD8o8D78cmw9ywjHni1FUknDLTXjZybJVrgNQ4Osj0jb7l4HgWBxGHljxMiKcAxMcZ5JiGJX8RbemsKOK1Y6ROxuTdOPuIUCqSMaNSmSiMfy4jk2D51XdJkOzaeOpZ1O5UBy0VhpEi4I9v5mLkgH5iedBF6dt4k2sDPsIWTCJUZVjs9zFAcCoxBzBNngE341c9F6Qsc0kwghgyUKFjC5HkszOVAFn2iuaxu+aFdBucelbNmRlNbK0VHJHvisYqMuORVauDvp1/EaH8I/lWzKn6sgsMDyaU2KHDWaC101G2m/jl/purUaIvkH6hl8hh9QRY1J0DTTTQNNNNA0000DWW30f4HVsbsl/AJN/BxDgDk/sNanWeicMOpAHxKQf0PwsJ/46Ck9NhvibixZl2yO0TO4/rvIzut2ocvEtigDfJH16dTG67xARo4txNFmsjpfDRIyqE7mQMUUljJeHb6i9cY9ufhtpvwHXGBe4FYLIqkFhhnSGixDRuKYEHho1Bs9t1NpN3BE7hse44BgkhcMFwUEOTlkrym1oHA1wDoImy3bCcKO52I9xKUVYZnsIGjxUrGQozc8lqARQoq60W0jkkm7zp2lVGRUOJdsmUlmxJAHsFAE/Mbo8Cq6D1Z12yZLACuSufiBw6sVe7Tg5g3+t8nyeW59QzFJGieF3RcisStJHHxlcs5ZFK+DSgPXIB+ga7VZ0UYtuI+AqTnGvtIqzH6/25G/w1UDrMhDpJu9vG6O0bLHGWlsH2lFaRqZlIYKUf5h83k2npRR8LEaIcqDLlyxk8SZnm2Dgg81xxwBoOmy+fd/9qP/AAItUPSSF6DD9P8Ao5Pp9TAPt+p1d9PkuTeD7Sr9PvBFrO9HUn0/DXkbGM/7KBv+GguvVDENtKr/ACtL8/VWHH81/F6lQDLdyk1aRRqv3AdnZj+zYoP9TVT643bRnalKJE6vgSBkAQhs0TSiTPgX7APrzzmneVe/i0MyzxwdyBywdTKqN88YDqpaT5kIBDFTydBd9eizjWO6Dyxhv1XMMyn9GVSp/Rjrz03bIxldkUsZnslQT7aQf3KoH8ayPc3LplNvCBFvVTKoO3UaiQdylHmSlNMK8Cjxq320W4fay7oTNE8yGZY4whRT2lC8yxZG8QTYHk8fUhd9e6om028u4kICxoTyaBPhRf6tQ/nXP0u17PbH/wBjHf74i/8AG9ZqWKb4wM7ybhERJYFJXlCDFOSkeKuwEwYWpPFL8xGtL6bgCQYrGY0DyYIVC4oXYqAv5VrwvFChQqgFP0of9GS/9i3/AII1P9Ry7aRHSRvfEGYYF80YxsLXt+6+3IfHNMdQumLXTpgfIjdf9mMD/hqX1Dp8yR7krMmMgkdsoiW5TEAMHAoKqgWp8c3oKvfrHP8ABbaZT2gkbO4crzJHJGiGucXxcNyAbRfdmRrSjawSIYgiFUYDFRQVgAwxrwQGBBHjVD6m3KbdoZGjWVdyF2zREqCxppIiMuKDZg/o9/lo89n07cbbcgRMoWWN5Ght2QyK0YOUsjM5kYOSGVVHtJZTxoLj0wgVJVGQKzyKQzs7e04qSWJblAjC/oR586pOl9Q/C7zbqd3ldj2okyZMABIpSRWxWNg3ICg5IPcxBaz3aB3Dvs51kNKZY3iVqF0C0cwcoLNA/fxqB/5OJ3BozhpNvOmcva4y7ZFYU5qhRa6F8gnkJuw3bfFrGu4aZDE7srLGMa7RW8VU8iWxxXzXzVV0Ee13O6ZZSsne7hEZf/1d0VWCA0b4YNX5Qb8a49K6D39tEEWWCKVI3du6sTFSA1BdtiDa+2yRQPhtduj7N8CO3I/bmbCWB4VsxBtpRBKDIrEGYABQWofLoLTbR/8ANtog/txhaFe1QWH7exbr+NWe96ikftAMklcRJRc/wSAo/wA5iF/XVBKwG12GXgSIHz4qo3Vsr+oo/wA6mlfgUHbEbRE0qGw91dJ20Yymh4rLgksfoEzbdNuUbiYKZQpVABxGG5YKSLJNAFjV1wFsg2Wo+w3DSIGeNomPlHKkj/ZJH+P92pGgaaaaBpppoGmmmgayEXV9vA/UU3EkURbcWFZwrSKdtAMgCbPNpaivb9wda/XwqP7tBkuk7aaPpmzhlB7p+HV1Y2a7ilgSBywjDWfuDz9dcE6NJI26CgZJvg4IlaPJe0rAh0QspHd5BByxKk4tQ0vV9q79lo8S0UueLEgMMHjIsA0QHyHB5UDi7Hvpe1ZFZnruSOXfHkAkBQAaBOKKq3QvG6HjQUu76UsGxdnCtIgadnIzOSv3/moMaIoHg0AaHjX3p/S8dzu4pApi3EYIXn3C3V7FADh1XjkgAnzrQ7vbrIjxt8rqVb9mFH/A6renbafuI04QGOJo7Rie4WMZyAI9o/D8Ek2x5oWwZ/auNrNuI5N+0TNMGXvrEM17UdlPaobkFSV+oN2dc+mbQQqVi3G4lkpyvYhkSN3JLFmLBoAxd/oVT6Y+3jd6aChj3phaQTLIXZUa44ZXUkIFbEopF5A+0m9Q+l7CaPoqQGM95dkEMdi8hHWIN1d8eav6jWq1G6hte7GyZul17kNMKIPn7GqP6E6DHepuppPNt8IpJY1WUuWRo1tgFSM90LbSP7MRZH1AHOraCRi8cBWMLDuFSo7IAWAygUfBFp5+4OukPQ3DUOzElkmTbxiOR74xIIbEV5ZWs0Kx1Nk6QFVBtyImRiwLLmCWBDZ2wZibsnKyQCSeQQ9dGbNZGI8zSij/AJjmL/HC/wCdWDCxWuGw2gijWMEkKPmbyx8ljX1Jsn9TqRoM102IBdhISO4qmBnH1HbOa/sZYEP+rrm+9njDyyncLJbN2BEJYyoPCo0aswYqK5YWxJx5rVjB0UrKD3biEryrFjyHe7t75TJ3YCrtvNADVxoMP0xzDtdxt2SZpJZdwYahmOSzFnitymK+1gpyKhSCDVa1vV4y0EqrZYxuBXmypArkf79S9NBhOrb2Pf4wFjt0jjLySTxSxXmjxFY1nVMqBJZzwvtoEnJIsrgRgbYk7mBRuG3jxkR9u3BH4jdx42RZEUAkUFbLgE/oTxK1WAa8WLrVJ6p2KMhe2V37cJxkdQweQKAwU80XY/sSDwToIqeqpV3CbWTaO0zxGSoJI3UKCqkkyGOqLixR/S9cer9TdXkkMciyiBY4ISl0ZmUM8jqxjoOIwfdShCbOY1Zbfa/9IyyHGxtYlFLRpnkJtq93KePpX0yN2+626SI0cihkcFWU+CDwQdBi5fU77cbfbx7Vo4mb4dJZHRu20b9mmjU+48ZVlyoJvg62PT9msMaxrZCjyasnyWNcWSST+pOs1vvTUMizbI5KsiCWF8maRJFpGZWYliwIjYkmyZDd2daHpG6MsEUjDFmRSy/Zq9w/g2NBTbfaSMu3iaFx2psndipXhXPt/ELMCWABIPBN0Rq32nSIImzjjVTRAocKDycF8LkQCcQLIBN6naaBpppoGmmmgaaaaBpppoGmmmgaaaaBpppoGmmmgaaaaBpppoGmmmgaaaaBpppoGofVNm0qpiwUpIrjJcgcTdEWD48EHg0eaozNNBD2OzKNI7sGeQiyBQCrwqgWTQsnk8szHgEATNNNBB6jsmdonjYK8bE8qSGVlKlTRBqyrfuo176Xs+zGEuzbMSBQt2LmgSSBbGgSTVcnzqXpoGmmmgaaaaD/2Q=="/>
          <p:cNvSpPr>
            <a:spLocks noChangeAspect="1" noChangeArrowheads="1"/>
          </p:cNvSpPr>
          <p:nvPr/>
        </p:nvSpPr>
        <p:spPr bwMode="auto">
          <a:xfrm>
            <a:off x="155575" y="-860425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10" descr="data:image/jpeg;base64,/9j/4AAQSkZJRgABAQAAAQABAAD/2wCEAAkGBxMSEhUTEhQWFRUXFhwbGBYXFxgcHBweGx0gGB8gGxwcHiggIBwmHBgbIjEjJSkuLjAuGx8zODMsNygtLi0BCgoKBQUFDgUFDisZExkrKysrKysrKysrKysrKysrKysrKysrKysrKysrKysrKysrKysrKysrKysrKysrKysrK//AABEIAL0BCwMBIgACEQEDEQH/xAAbAAEAAwEBAQEAAAAAAAAAAAAABAUGAwIBB//EAEgQAAICAQMDAgQFAQMHBw0AAAECAxESAAQhBRMxBiIUMkFRI0JhcYEzUpGhNGJygpKxwQckJUNzlLMVFlNUY4OywtHS09Th/8QAFAEBAAAAAAAAAAAAAAAAAAAAAP/EABQRAQAAAAAAAAAAAAAAAAAAAAD/2gAMAwEAAhEDEQA/AP3HTTTQNNNNA0000DTTTQNNNNA0000DTTTQNNNNA0000DTTTQNNNNA0000DTTTQNNNNA0000DTTTQNNNNA0000DTTTQNNNNAJ1mNt6rY5E7Z3USsitAe4MQCyuSQq4MoByUsATiSDY16/5QSfhKBemljQqvbIYOwTFxIMWQlh7SVyNKTRIPPosUZlQARS4Ly0canB6U28uIDOxtvaEPKnEg5aCdB115CAm3cX/bsD/aRXQfywOm29U7Y5CRxA6tiyTEIQTdeeKYCx9xqV13dqkTAtGCaFSMoFEgE0WWwAbqxfjVJsvSvuJaYMBIzpiLGZJWnDlrCKFiUAghVYWMjoL+Pq8DMqiVMm+VSwBb/RB5PkePuNTdRo9hGEMZGSt5VyXHPFe8nj9P31XRSrt9wkCscJAcUNnBqZwFJHyFUk4v24qAAG4C60000DTTTQNNNNA0000DTTTQNNNNA0000DTTTQNNNNA0000DTTTQNNNNA01UbvrS5GOEozKwR3Zvw42agqsR5kOQqMc8iyuQJ+J0pnIbckS/NasTheQwxj4Sqv5gzA0AxokhJbrENkB8yPIjVpCP3wBr+dcJepzWAm3ok0pmcID9eCgkr68MAf8AGu8cXttoVGSXIoIb3KAAoFUwq6PHgcc8dw4FFVc9xhfnj2+SG+UUtVXkjizoKneT7koUmh24SRjHXxMikhuFxPa+Yj6WCDwCeDrDdJ6q8IMRkaOKFmVEbgSBXzErSCgccTn72LhGoDuKG/TIrUOEViRJz3GajlTMVZr9oDGgOLGPA8ZQ7RNxuImlQ2zMCGxyBx3EbcpwGC4rY5/DX3GgSFX1eBZpSwMxgnWXJ8JCGLBEVWVcWOOZ9rMT/VVVGC106Ts5220e4aSJEiycTym3KC2JdlUAkFU/EPJCvYOVnS9K3MO0lTp5lZpGWSVWkxty0jOy+1VUsM7oc1Z+l6tZ9/DGwiaREZkZlUkA4pWTUfoL5Ogxqer5JAhikhlIkSPuwZNExkODZxkgqFOLD8SyA5vFTlw3PWMZhus1xUZZSZKtU6qtkLiqu865HiipJYpRnz9OO+aFHnRykPdXcRZKjCVnS4Yu4yEhOGZ8xTgYkOw1P3XpdzJFjMPh0xQwsha0UiQkuWLNK0qIciRxdgnkhpIJQ6qwumAIvzyL517000DTTTQNNNQ99vsCqKpkkb5UFDgeWYn5UFiz55oAnjQTNNZjcb7euGEYTIDLtqQsoU8LbOGQX5tgDQPtsEalybuXaqjzv3IjirllUPGSKslPawyoEACrsE+NBeaa+A3yNfdA0000DTTTQNNNNA0000DTTTQNNNNA1SdclMhaFXljVFV5ZIVLPRNKiAKxs0S1AkKB4yBF3rP9O/yvdoJCrg5BeCCJI4lVjwPchhYY3wrAn5hoJ+2McC89uJGKqhNITxQDKQoDfSh//NSGRWZhkGICnA4kIRZDVWVn9T+UVXN+gXGAIDce9vl8Dyq0bs/S+BfJ8HkZI3VbQlZuCDGw/KT+ICAVFLXuHkgfUaCB6jmkh27SL3HdY5ATGGPJRiGEag2c1UCvGR+l6lbTcr3TTFu4qshVJSoSjWT2UsnI37SRiOaBPve7JZFWMqDF4KBRQoWp8igKAoC+R9L1R+mIexhC4kzjMi/ORGFZu4pxMjWSJkQWWIKnniyFn8QAEjMjM6BAHLKizP7hjY4LXGxZQOPtrP73YhlnmJljETTP7MQlCVwxByVs/wAMuaZazbk5FTopHMYcFlhjwfCo+Vx5LlgxTH8wBUfS/trFbvZydwyK8aIm6kzHaBOZKyR/EMV4Vo5CfkODyIeSBQS+t9EVdnuZipkdtuzxye5nR1jdlYB3NEUKYuzFsRYCIF1idA2wBBiV7Kn8S35QllrMmqYkivqdZzr3UNs20mDRDtmBlcwpLkkHbZqsIAvuHyOVAF3zwdd092aKNpFKuUUspqwxAsGuLB4440H2DZRozMkaKzfMyqATzfJAs8knXPqnUY9vG0srYqB+5Jq6UDlmNcAcnUvWa/5QCvwjAoHc5dqyQFdY3cOSCCAqqxNcmq+ugrE9YTSU0YhjV2dEEt/Ovy2Q2RRsTTBL/Fj4sEGyTp3UM8jukJCKKEdISsiNeJBIZ0WRWIb25qQOL106auwkEcUKwG4CV7RjUojBV9uLdxclYcr/AGeSOL59JRodxNCrStBEFNFg3ukoBBdyFUUcUQADXuNkBK6T1SbudncoFfEsHAKq1uQqJdgsEAJ95Pg1yQt5rLevdmhgSkDOHVEGQQkOwTASFWxyOFeAXEYJ1pIkwQDk4qB9zwP0Hn9hoG43CRqWkZUUeWYgAfuTxrOemutRzzO45M3Mb+FZI/lVCayXFs7W/c8o4x1Q7newbkQSdyQTOVkEwVSiqTE5ALAlRGsqj8t+9mv3HXzpB3MD9kM5ppYwRIGpyoI7gfkOxIkU5H2r4UsQ4bfc7+FX+jSrahQLa2wJUfa8oyfpXJ4BrNv1945ZCzyLwwMckLFI2JARncNWPtKgR1ld4kmz26Z0CSN03E7k+9pWQUDGzqxfOQye5AWK0B4CCqXXuHb7eVt7uEkcoUKMVYkAhQzOhJKFsRHRHy4gcG9B59PepY1iEckcidsyKCq9xQkT4DJo2cilKWzUDTEUAQNWjhgCCCCLBHIIP21+dRdP3e1aOaDbBUVHaQoweSXvMWWIDFm/DxhGVUAHCiq1p/RPf+H/AB4zFzaq1BgG9xBA8UxagKAHA4AJDQaaaaBpppoGl6pBE+7yfulIrHaVCfcAf6jFSCcqbEXjVEhroQ+oemMqVEgK/MztHGJWaybyEZUEGjeP/wBdBp9Nfl++6/PthJtpC06Bo1dYmaSZB3FMgLCx22hy5kMbA5UAMcdB0zqqpJ3YYGj2UhjiVrw/EZsLG3ItVDsEJoNYYlSqhgGw0000DTTTQNYyPYu2+3cwUxmB7jkBBWTuQQZrIg5P9JfFeFPNDWz1lOrbk7feSTqzsF20eUGaIhLSlO6xb6Io9x8KoHm9B16F1aBo4jH3IhHEUTbsRUlBSO27e2aglK6sR7jZ51fDc0acBLfFLPze3L+Dw3H6frWqTqO4j3J2SvtlmSX8Ve5ZEZw8kYspOEjDkjnxZ8eZekbtdynYn7e2u2U+81gwodzKiHxIxKjEsK4Ggs2aNVKlXhALSGhQIjcMWLJYpvNEhmBax51mfWm1PaknhleHcIhPdJMdimkVHFBXCr45sFBlkMgfPb6jLFLGzyR++VUkREyZWuie5OrAqzUuNC4wQSrVqN03p80kimc4JLKiyRB2Y5RqZDmTuJFtu0sZ4NoPIutBql6DC4vubghiWGO5nQe8cn8N183f78jnnXLpGxV9j2Rakq6O1kt3FJjZix5Z81vI8ki71J6RIYydq55QXET+eLgA2fLJYRvr8rGsxrn1GNtu/wATECUP+URqCSQB/URQLMi0AQOWXj3FUGgkwld3tRn8s0NMPHDrTDnkHkij4166Numkj9/9RCUk+nvXgkD6BhTj/NZdQ1nG2Jew21kJfMVURc5FiRwYmJLFvykkm1Np2l/D3SHws6sreOZEGSfyYxLZ+yKPoNBaazHrvapLHGsqdxMnpPb7pO2/bHuBUnK8QwILYCjxqX1/rhhPbjAL1bMVkcLwSKjiUvI/BOC1QBJK2uWei6pt5Z5YtzKZiixgMxVO2ZXMdqmC9t8r5zdwIz8p4IS/S/RxKmZ+LijEsjLHKEjdme85CYzdEvIFrDg+CAhFP6j6SmxmkmEm5rcPFgWlZkWQVZNuzyMqQKVBQ0C1tjzH5j6nuopItq263PdaNFXuCBQ03uBAkbbMXjbEESKDQ82TQnzQgRr8UdxV4TGQstByQIonyJJlkZLKuRitEqtLoLbYdLO6li3W4iwEdtFE6ANkeFlf3GnEdKFIBBBJ5xCaV0BBBFgiiP31RbPevAoMjNNtsEx3BAzXyp7wAHt+U5gcW2QULlq/0FR/5s7WmUxBlcUVZmZa93AViQop2WgB7aX5VAELqUcW5dfh40aZSGXclLSMoSB76pzZYYKQaL+5LBPf1N1BkMUK5qJS2UiI7soSiVQLGwMjAmrqgHb8ta5S+odvCIFR0RO4IjHIGR1pCR7Xph8oqxyCK8g6DovXbLwyRSq6+12iHcALAEFcfxMSDwxQCwR9NVWy2pnklhVpQgC96aQoZGo5JEY1UJGhVixUAOVfkLmGMf1HLLuZYpYttHNt4WlJdqyYoAuIyZMQ5ZgGsqMLYeNaLf75NvsXngEaIkJeMECNPGSg3QUEkDmqv6aDrF1F42SPcLTMcVlUfhsfIFZFkYgeG4vgM3F2mqefqe2mhQtkyyH2qEkL3GefaozVkYcmvaQOQa189Lb0yRupD1FK0atIJAzqKKk9wB7AIUlvJUm2Bshc6aaaBrPdU9Qss/w8MZZ7UFmU4gsC4rkWKU+66B45NjVh1zqnw6LQVpJGwjVmwUtRYlmo4qqKzE0eFoAkgGr3PRBuUzM/dlViVZHKxAghlXAFgAMU55a/d5qgquhSttkACyM6ooZUgZmk7cfbUMwyVEAW1UNbcsPno2fSfUs24Vnj2xdQoxKyJiXrKizEEDkA0hr97A8ej9kE6cIYskdUwLQyJIxZVCho3kGJtQpXIUAV4FatthFHayQZFXLMzA8NeRyYNyQWJIx45B8VoKjcb2DeQCSZJFERBdBRugGYMATiFYUwbFhjRoP7oHSOmwow+JEamLaIZrVeZAgM7swA8AxGxXknjXfrnSYd5ve2oVXjMRllVgHX/rMQMjkzBIwbSsCTkSAB733pmMOizdySNrjEwllSVCwcDMq1OrBygagQcBR4Khe+m9wX26kksVLJkSSWCMUDGwDbKob+dWeoXTulwwGTsoEMjZvV8mgoPJ4FKAAOONTdA0000DVT1T8OfbzE+22ha/A7tFSP1MkaJX1z1barPUW1Z4bjK5xssqhzSMYyHCsfoDXzc4mmo1RD30bqImV6Qp23KVY+gDAivAKsONQenzbpY5551N45pBaEqVUkoCg5B9oskktkeAQoCGWkl2SxKklySRy5IWZwpBJVWo0CCK8kG/bRkbzfzLJDGsdlqMhCuyAWAQJKVQQCzW3JxAC2woIc8ue2i3EkJmkK1lEllA/Oao4JAsL9CfFjg6ixx7aEbUQo8b5xP22Dl6dWhVZCbrEO5Ck/9W1fKdW+66uV3KbdEyOIeRiWGKnIAilIPKG7I8qOcuKjqnUYNwkG428XeYTxASlArQhqe27gDhWVwKAsiWxoNJvdksoAa7U5KwNMrDi1P0NEj7EEg2CQYSdQaEhN1QBYKk4+VyTSh+KSQkgV8rEijZxFrrluYUdGSRVZGBDKwBUg+QQeCK+h0FQWGysMCdqzE5UT2SxshvNQ2SQfEY4NLWMfb7eNmfZSYtDiku3pyGCq1FVZSGuJ1Uh1IIEiDgizX9K6+23RI5I5ZVkZGgVfc4ilSRwrZtkzRiFr8sQVABPGqX1FMrywhdtEYZpGTKJFZwWR5FlwdTHMrQhgUKZhlkVSxPITJeox7SWbdw7j4ylxfbkAzAqEy7TImTMERMkYeAGZlok8fUM/TepbX4hTjNkrLGuAnd1B7aOga2JB9oyHDAgjyJO39Od2NJV7pftZBJpJqd429nllxHkq5XNQyEFMMdSh6TjVneOJIB8MsMKykGpQ5lVjgxYnMrZzyLAnzTEIHQNz1AVCkUSiBADYTM/2o4wJMGKexTTqoyAsEULqfpW83TRtNJHEkZyRAjhy5GOTNHP7QFLDFXIOZvxWoG/6HuF3aS7eRYGkkOcYLyBlGTPKfcuHzFQtFQ0uVZEEWXT+m47iZJ5HMkpEymOSWNWAVImCxh+ChVb88SISbJ0H3q/U5YEaGYR7iSSFzCArIJGUAGNl95s5Agjg2QQKs9dxtJoIIwN1M7BoY7wh5ydIy1dsnwS3n6edQJYVk3PY2kpVgrd+a2kcc8L3WNimBpQ1XfHtI1LgO6KLFuFGS7lAstr+IqsZMsV+U0lUfuP1Og+9TDwSwyPOJTkQscvbj4IolGCD8TlRRIByI4sa7bjr7Bio2s3cAHzAFRd1k0JkI8eACdVvqOaTdzNsEgAUAM08hSvH5E5YgEqCeL9y8ckWe0LB5ArUp3CxhjycEiXi28kyBlv9T9a0GePXX3Tybd39olHcRdlMXSOshYcMOXGALJkRk4AADCy3Ozilh+HMu/7QULisUiHGscS3ZDEVweT/AH865dL2nU4ok2wG3TFqbc8tkpFlwlgiXI/myB8kn6z9xJJt2CK25nPtqu0xHcJQswONpGVDH7Z/UeAz/p30/t9hu0khG7qUmJmmACAFQUFYqayjAyIyLNyTZ1pNx0tG3hJMo7sIJEcssYyibEs3bdbYrIgsjxGB9NVvVhuZmZleJ49swbEDJZHjIc2LFSqVKhS2KHFjkSAkvo+8Xcb2SWFWCLGY5HLAq7B6TEAmmVVcnwakjsE0FCxPQYv7W4/73uv/AMuqnp3StvFFK8jSuYnlBczTM4XIsq5BsmpSoAJJ8DzrVayXUNlPITHt8VrdtI0jBWUEKrrmhotTsGGNG41sjk6Ct28BEyzOE28QDRvJGueLLixGTWsYBV43logla9hAJvNz0FnZZtvuSh9ttirF0FnASCji2X5sq4K4nVbKJgvw65BInYKkbOsjiNQ2Ly5WzyxuZQRh7kpiwy182ez2u7MGUUTOsjO7hFVnHacRyGlBDOHV+KxYMLtNBS9Q7uw3UfZPvlmQvEjyupLl43JEsiq+TywqXBGGMXsAoasGk3G2lY4ywLPZxX4R6PORQZJ+ISUpnEvgCuRr36m9IbaFYZ4kRGTcRtJJI4LsuSAkzTWwK4K3zCwrL+bVh6x3+3kQRBomk7wQ5FhgB7pLdVJj9it7uPsCDRAQOn9BLyvuYFbaigrtOG7krISxkLJKDXvKliTYWsSoXUnZvLvFWJh3oTIrmdsCo7UofFGVUEqvjiCEFANkW4uPsdxv92kCy7dcFaBnMwwz9sbsVUEggHvDAgEERH6HWq6MQO8g/JO9j7F6m/x7l/zoIm66ZDDLBJFFHGTLi7IgUkNG4AbECxmV8/XV5qu67YjVh+WaI/x3FU/4E/zWrHQNNNNA1y3W3WRHjcWrqVYeOGFHn9jrrpoMl8JL07aTYBZkVZJHdcYpeF4IRU7RYIoHGAOI4snUnbS7tdkI+3N8SIQuZMR94WsgWkceeQWy/UHxqw66MuxERaSzBX/0VR5qP6ExhSPqGOpnUdyIopJTwERmPF/KCfA/bQZvonWt3u9vGYo1ikR8J2nxILRthKEWJj+YNRJAH667bfpue4aM9pIoykzJBHhlKSa7j37+EViAFPK2WBozPRmyEOygW8mZBI7H80kv4jt/Luxr6ePpqR0YX33Fe+d/H+YBCb/W49BZarPUNtD2hdzMsXBohXNOQR4IjzI/bVnqj6ltG3G6jUSvGu3Xu+wISzyB4l+dGFBBJf1966Dt1dEDxFY0fcDIQ5D5ARTua8KqnnxdhQRlqJB6O2uXcljEsueZdyazyZ7VLxUBpHIAH5mJskk8pZRtNynellmziZY8hGWWnGfyIpObNCv1OWAA5Op3UutIIrhcMWx9ygsFUlMmNAi1jkElHyBfi9Bym9Nx55IqJ7sjjkj2FK2JIyGyPtBJJ9q1XOqjqGz7aGTddqSyyiDdMXFMxWkYWgUqAcmjJCk5MACRGh9V7nuRiVCizSKqEBSMyW/CBZVxPtKlvxPlY0lrfL1b0DuGKXdu7KZA0gWMyRxUkqjypuOmwIoXeZxJohfdJieYCaKNNsGWs3IlnoUpXyUT5F5ycHHkXzq023SVQMcpHkZcTK7Evz5x/KnNGkCiwONVU8i7UxQHcSqCpwCxw4oilI7Ps8BpI1v6ZAmhZ1Y/BySJabyWmHDou3P8i4iD/doKHYek9xFF2U3Z28Sklfh4owzXzZyQ19q93AXm/PXovUZJNvtJJbJ7jnI+SBDJyQOeD7eAbq+b1aSdHnPjf7lf2Tafcn67c/Q1/GoEnSZRuoMt7PIQkrDJNtxWCkjCFf7YHN+f50FJ6S6wkk0e43LP8S4MQBCKFDMCoxDZENQYYggBvcTWWrrpO8j+FVHXcpI1yOfhtwzLI7d1qLREe1ya4IAAA4Gvu/3RiLRxzyFlrNsYEjjzsgu5irI8exQzkuhK016+dK3Esiv3txNGoAKylYYwwNk/hyR9xCtUcgLsEfUAPccW0S8U3Qc8NKsO8Ej8/nkVLfnxZIH0oaR7iCcZGPeSUHGMkO4SxLQK0yqGFChd199TU2wItd7KQeQQ0BAH6fh8j6c3rt8EwN/Fzcjx+BX7j8LQdBvWAobeWvt+H/8AfqJ04fB7CIMvMMCLgMASwUKFGPtyLUOOLOoE27kSQos08i9yNcg22P8AVbCwO18qlWvm/a1XqF6ldZtnIyb5jGGjWQydtUwd0DZ4xo2JiYkFWXgghhwdBn+t+pjIwaR4so8JIqV8FBnU27EhVbt7eUAlwaLAhCSmtp6L6sNyk7gUROVYXfPbQ8fWiCDRAI8EcawA7DTfiQyq+TE9yMokhpiQGWHt5uHIFMcmc3ZN62npzoSRTb0QyPHH8QvsQggt2IizMzKWLkk2cuTyeb0Ej1H06bvwTwAkCSISKApYBXrNciAB25ZlauaZSPloweo9PXZbh5tu0YfcB27LXZcWWeNURne2lBYHxY5ANa0Z6c92NxMOPH4R/wDijOs7642n4BD7wce4xzDb+9QOVFRFgeR8oNi1r3WA99O6Gm6Tv9REc7qCCGEbQopp/Ye2tiqJOTCywyauOm230Uu47Z2idl2BSZVUqzKXIcsOKrDGra2a6HJl+mevRbqJYnGMwVllgcEFSmKuCGHI96H68Ov3F+4+lLD3J5WLEM8pC2Bw7uhIuy6xsEJuiFUVSqAFP6j6Rt9iV3sSBCsigoqAplJjCCFDKynwKU17iSrHnV56VSQxGaYoXnIkPbUBfkVBVSOCCqKbyPnWe9YdfRoniYS+5HWoFZ3Ul0RJLW/ySiVQUPgEEHG7ro/pyFIIlBlX2C1Td7oqCRZxPc5Fk0dBY9eUnbTV57TkfuFJH+OpqMCAR4IsarJPT8LAgtuCCCCPitz4P/vNdegAjbxoSSYx2yTVkxkxkmuOSv0/w0FhpppoGmmmgq+sr79q5uk3HNGh74pIhf3GUg4+9aep4BJtZYmBKzARGvNSsIjX8Pr16hX8AkfleN/9iRX/APl1y9UTrHAJHxwSaFmLEAACVLaz/Z8/xoOnQJa2cDN7agjJBrj2Anxxxr16dVhtoiwpnXNh9mkJkYf3sdV3bdOk4yE5rsaY1RyEPJr6G/prQjQfdVvR1szy3YkmOP6CMCL+4tGzX/nak9T3XZhklPPbjZqAv5QTwPr48a89J2hhgiiJspGqk/cgAE/yedBlv+ULb5+0ZdxtrOkbJH3Spdola0o+1l4yPA/Q1rDbjqO7kbcpGRI6NOim3XOYM63GO1gz4p4zH4Uroc8TjufXe9jgmgklkaNMSz4qGySOSJznyHxQEsMObryPa0TpXoQYGQiFWkIfmKZWU5tKOE3AUUXNBQtfXLQc/Q27jgfHcSMs7rZQgsiIW/DQu6d2JUBAVJcBlK+INgLYb1Dvd2qu4fbQzCSHtRtbOsTIbl7lYo7XkFrIquVqwEL1R6LYbeVl3L4rt5EAMUbMBIS0xLBc2VlPyDxzXuxKvQnTJp1eXcmdUaGOKMCeVTSGQEhlKk/MKkBIbgitBYbzpa7ncJC4maNLMqtM5HujIwfF65DgYEnJWewAFLVvVRHBPB8NJMUfcRq8UckuMd7g5uyiQUHlkCEEY4qQBqwj9Qx7NZNrQ70cmCFvYj5r3VkllrFSQTmT7mZWIUllB7x73aKke3i3EMszzxyMqMhd2Mokd8FJNWGN80B540Gr1nfUKytuI127Ks3ws5QsAR/U29jkECwCMqNE3TVR0WqbqglMjfDlRIsHGQse5xx58kI4B5ANEgjgh56X0ohleVVXDIxxhi9FvmkdiBlKb+auMmAJyJP5rH1ncQ9RgRdqtSvKfh1XbHvXIztMsobJZAhVsJAOEPPNjavuoI5INxExllKyCUscpRHgWbJR/TAmijUj2qGJHzHnx1fZx7LZxzhIe6j7fNyMS7F0jJLhSwu/NG+R9b0Hb1TuSNvKdvsZJNwwIWokBUnjMuQynHzwGsgCtY3pXTdqkhmJWbdwmMMscYdZcmHcRIqGOPigoaIgFiRY1q9p61kaJpJIEjxkVMWeccMVGdttx7QX5NUApuqIEn0r6hikWWV2jR5JA5RGZ8QI40Fkqp/LV4gWCBdWQ4r06JFMsa1uDPLHEAzBA4knxZkDBSEWSRj+gPkhdUW8cxxhSl7aWQNchUxSwK4x5ZgkcojUBV8OmDcFWwttyom3TgN21dwv40EyBkkWLuJEzhVLssDDjkZk/QjVX6r6a5leTcRl6NRMXZQpMjdoI2OCX+At5K6sGKhi1MEz0ZBspI4RG8yM0KcZFbPb5Af+oHAy4Lg0pIsLY1nSdukUs0aKFFowAH9oGz+pLKxJPJNk+dZ3070jOSMvullaH3kKCjEuS9lD7kRntjeRJFAquSnT7f8Aymb/ALOL/fJoPvWenLuIjG2PkMpZcgGU5KSv1FjkfUWPrrh0eGExsogiib5ZolVaDVyDQGSkEEEjlSP2136z1RNtEZH/ANVb5Zvoo/4/YAk8A6p9z0ETuzbxVctgFCB8AqnPBgD7+cwXehT440WyDL9U3KDfRtsNzEELIJmXuNGrBHSNZpVcRgNSoqE3mUtX9uPrqfWeo7eWQSQMO3HI53QtomTtM55NRiQGKJBkqgsGagGxOt3nTUJyQNG5UXjhVWMlltTGQquKDE8A4+L1BXorA8dlEDjEiEIVJJopkZEskrRCD5j9b0H5/u9sUjSXuSrvfZTTxy+0hEkQFkaUH5kGABlaSZwCgkobf0tv9xB2ItwjrBIuMTOEUo2TYRlAqFBgoAyHlo14PBuY+iqEaFlEgbhi4BzAJdWYsr5PmQCG48mqpdVsu1kQwur5QrKpXb+4kUzK1ZOCaX8QRlDgYqXkAaDX6r+j8CVPqk0l/wCue9/ulGpe03CyokiG0dQymiLDCwaPI4P11B2q4bqZQKEiRyX93FxMf4RIRoLPTTTQNNNNBT+py5jjijC5SzIvuZlWluZgSoJGSRMvj8w1z3+5iljk229URCRChtrjcMK9kpAGXn2kBhV1VEzut7Ezwuiti9XG4JBRxyjWPswFjkEWCCCRqr2e23xJzkUDH5ZMJQzHyLjjiIUfc82fFDkK+Hq8m0cbadhMuAosVydWOClWJokkgdt6Y+7FpKrUjp3WRCVhj7m4iAPhZGngAHtWZCMyK4BP4hoWr+5xL2e0ljVk+C2qK4t1il9rMRRyBgW+ABZuxrjsejT9xWsbSMIbi28pkDMa+kkQjQKFPyrZLeRXIe+ub/v7YfDviWnhQmSNxhciGpI2KPTAgVYJDgjzqcYd3/6fb/8AdpP/ANjXva9GiRZFYGXutlKZafM0ALFYhQFACgACvHJ1lW6fAYurXBC3ZkdYx2o/aBtIZKHt/tux5++g4+oOnbuXdIrzbeVVjLn2tCkSZgU990v3LPBZQewOKBB1vptGTbpG8yTMoounih4Hkk0KFnk1Z5Os16T6UqlFZERXklk7SVj/AM3KQoWI9rEtcn6Er5KWbfqMm3acw/BfEOihmIjgpQfAuVls837bq+asAhoJJAotiAPuTWqrr3WDDA0sS9zg04oxp9MpDkD2wTbY2aBoar412g3EcR2Cxu4NMU2vtHnkK5eiVqwKsDXabpUbbhovliZFkeFcQshBZfctWVNrlRF4IDYJBCPsJUBaQdQjkLmy4EZ9o+VRTEAC/oP3skky5N8g5+MB/wBFEb+/EGh+uq/ZdVXYFtp2pGihRcBCrSmJDlgrAAOwKRkhwGFh1LWoLXKddVqKxTsCuQZYyykEZAhhYPH2OgjNv4+b36gL8xHZscXySpA4IPI8HVLsuswncvh1SNwYU9x7BBppPlKgLYzFjzWPjzq96ZuVl+MIDgd2iGjdD/Qi8K6gn+6tZP0ruCej5oCe3tNuBkrAZIgY1dZAWLK8eRdg6DSfFw2yfFoMvIKRgPY55K0xoH78A/bVemw243O1ETI1SksI4gi8RSMCWjUKTlzRN+f11deoN1232rFWYfEVSCz7opVHH2sgfz9rOonXuon/AJuywTM6zKypjRIxZHPnjGN3b3cEgDgkaCx6r1lYHRO28jP4CYDm6AJdlFnmv9E+NR936i7WGe2mGbFQC23BJCliADMCxpTwtn6+OdVnVevxK67iPcRxhYyZIp8oWZQbB98ZZa91rhZvgrRuFsknB7UciwAQQtuC8gbGVkkMgxIJY+5Hamjs4ENywIaP1E4k2Mzx034Jkj8D3KvcjPI49wU3XGqvd7aOYR93dbpsGzXGLA5UQCCkQPhj9dSeob5Phm2+1DbhuyY1EYyUUoT3yEiMEWDRYMQDQJGpez6uzRqybbcMpUUSYLII8/1fP30FdtDtogWTdSKPDSMkf5bNPK0PkEt8zcGx51CO6jXcyu2+nVXiiRZO3FWQaU0p7NEgMCOOb+tcS9lvM+nbqQhkUjcuA+IIV8pATRIHDX5sA886k+s9t3Y4oQQrSO6oxr2uNvM6tR80yg1R8aCr6hArSZmeadJIZIe26YMqyYsWgeOFTl+HfuJ+hDDGm5/G7wPEiiGmYAnGRCKKsWB7QAHbjkLIfJYU9EKLmTc4jYEhmLcUMbJ7DH8xF+CeOf4vUIdZXcb0Lc0ce3TMWhAeRlOQB5zwiblRwO5yMgpUNBEvj3MvytwLu/IZqo8IRd3yOeRpjZF3/aoZ/MQFAYKarFh7TY4y4q9Vmz2sk5kynlQRuEXttRPCSlnBBGWRKlaxAsV9u8nSp6pNwtXznETY44OEiD8o8D78cmw9ywjHni1FUknDLTXjZybJVrgNQ4Osj0jb7l4HgWBxGHljxMiKcAxMcZ5JiGJX8RbemsKOK1Y6ROxuTdOPuIUCqSMaNSmSiMfy4jk2D51XdJkOzaeOpZ1O5UBy0VhpEi4I9v5mLkgH5iedBF6dt4k2sDPsIWTCJUZVjs9zFAcCoxBzBNngE341c9F6Qsc0kwghgyUKFjC5HkszOVAFn2iuaxu+aFdBucelbNmRlNbK0VHJHvisYqMuORVauDvp1/EaH8I/lWzKn6sgsMDyaU2KHDWaC101G2m/jl/purUaIvkH6hl8hh9QRY1J0DTTTQNNNNA0000DWW30f4HVsbsl/AJN/BxDgDk/sNanWeicMOpAHxKQf0PwsJ/46Ck9NhvibixZl2yO0TO4/rvIzut2ocvEtigDfJH16dTG67xARo4txNFmsjpfDRIyqE7mQMUUljJeHb6i9cY9ufhtpvwHXGBe4FYLIqkFhhnSGixDRuKYEHho1Bs9t1NpN3BE7hse44BgkhcMFwUEOTlkrym1oHA1wDoImy3bCcKO52I9xKUVYZnsIGjxUrGQozc8lqARQoq60W0jkkm7zp2lVGRUOJdsmUlmxJAHsFAE/Mbo8Cq6D1Z12yZLACuSufiBw6sVe7Tg5g3+t8nyeW59QzFJGieF3RcisStJHHxlcs5ZFK+DSgPXIB+ga7VZ0UYtuI+AqTnGvtIqzH6/25G/w1UDrMhDpJu9vG6O0bLHGWlsH2lFaRqZlIYKUf5h83k2npRR8LEaIcqDLlyxk8SZnm2Dgg81xxwBoOmy+fd/9qP/AAItUPSSF6DD9P8Ao5Pp9TAPt+p1d9PkuTeD7Sr9PvBFrO9HUn0/DXkbGM/7KBv+GguvVDENtKr/ACtL8/VWHH81/F6lQDLdyk1aRRqv3AdnZj+zYoP9TVT643bRnalKJE6vgSBkAQhs0TSiTPgX7APrzzmneVe/i0MyzxwdyBywdTKqN88YDqpaT5kIBDFTydBd9eizjWO6Dyxhv1XMMyn9GVSp/Rjrz03bIxldkUsZnslQT7aQf3KoH8ayPc3LplNvCBFvVTKoO3UaiQdylHmSlNMK8Cjxq320W4fay7oTNE8yGZY4whRT2lC8yxZG8QTYHk8fUhd9e6om028u4kICxoTyaBPhRf6tQ/nXP0u17PbH/wBjHf74i/8AG9ZqWKb4wM7ybhERJYFJXlCDFOSkeKuwEwYWpPFL8xGtL6bgCQYrGY0DyYIVC4oXYqAv5VrwvFChQqgFP0of9GS/9i3/AII1P9Ry7aRHSRvfEGYYF80YxsLXt+6+3IfHNMdQumLXTpgfIjdf9mMD/hqX1Dp8yR7krMmMgkdsoiW5TEAMHAoKqgWp8c3oKvfrHP8ABbaZT2gkbO4crzJHJGiGucXxcNyAbRfdmRrSjawSIYgiFUYDFRQVgAwxrwQGBBHjVD6m3KbdoZGjWVdyF2zREqCxppIiMuKDZg/o9/lo89n07cbbcgRMoWWN5Ght2QyK0YOUsjM5kYOSGVVHtJZTxoLj0wgVJVGQKzyKQzs7e04qSWJblAjC/oR586pOl9Q/C7zbqd3ldj2okyZMABIpSRWxWNg3ICg5IPcxBaz3aB3Dvs51kNKZY3iVqF0C0cwcoLNA/fxqB/5OJ3BozhpNvOmcva4y7ZFYU5qhRa6F8gnkJuw3bfFrGu4aZDE7srLGMa7RW8VU8iWxxXzXzVV0Ee13O6ZZSsne7hEZf/1d0VWCA0b4YNX5Qb8a49K6D39tEEWWCKVI3du6sTFSA1BdtiDa+2yRQPhtduj7N8CO3I/bmbCWB4VsxBtpRBKDIrEGYABQWofLoLTbR/8ANtog/txhaFe1QWH7exbr+NWe96ikftAMklcRJRc/wSAo/wA5iF/XVBKwG12GXgSIHz4qo3Vsr+oo/wA6mlfgUHbEbRE0qGw91dJ20Yymh4rLgksfoEzbdNuUbiYKZQpVABxGG5YKSLJNAFjV1wFsg2Wo+w3DSIGeNomPlHKkj/ZJH+P92pGgaaaaBpppoGmmmgayEXV9vA/UU3EkURbcWFZwrSKdtAMgCbPNpaivb9wda/XwqP7tBkuk7aaPpmzhlB7p+HV1Y2a7ilgSBywjDWfuDz9dcE6NJI26CgZJvg4IlaPJe0rAh0QspHd5BByxKk4tQ0vV9q79lo8S0UueLEgMMHjIsA0QHyHB5UDi7Hvpe1ZFZnruSOXfHkAkBQAaBOKKq3QvG6HjQUu76UsGxdnCtIgadnIzOSv3/moMaIoHg0AaHjX3p/S8dzu4pApi3EYIXn3C3V7FADh1XjkgAnzrQ7vbrIjxt8rqVb9mFH/A6renbafuI04QGOJo7Rie4WMZyAI9o/D8Ek2x5oWwZ/auNrNuI5N+0TNMGXvrEM17UdlPaobkFSV+oN2dc+mbQQqVi3G4lkpyvYhkSN3JLFmLBoAxd/oVT6Y+3jd6aChj3phaQTLIXZUa44ZXUkIFbEopF5A+0m9Q+l7CaPoqQGM95dkEMdi8hHWIN1d8eav6jWq1G6hte7GyZul17kNMKIPn7GqP6E6DHepuppPNt8IpJY1WUuWRo1tgFSM90LbSP7MRZH1AHOraCRi8cBWMLDuFSo7IAWAygUfBFp5+4OukPQ3DUOzElkmTbxiOR74xIIbEV5ZWs0Kx1Nk6QFVBtyImRiwLLmCWBDZ2wZibsnKyQCSeQQ9dGbNZGI8zSij/AJjmL/HC/wCdWDCxWuGw2gijWMEkKPmbyx8ljX1Jsn9TqRoM102IBdhISO4qmBnH1HbOa/sZYEP+rrm+9njDyyncLJbN2BEJYyoPCo0aswYqK5YWxJx5rVjB0UrKD3biEryrFjyHe7t75TJ3YCrtvNADVxoMP0xzDtdxt2SZpJZdwYahmOSzFnitymK+1gpyKhSCDVa1vV4y0EqrZYxuBXmypArkf79S9NBhOrb2Pf4wFjt0jjLySTxSxXmjxFY1nVMqBJZzwvtoEnJIsrgRgbYk7mBRuG3jxkR9u3BH4jdx42RZEUAkUFbLgE/oTxK1WAa8WLrVJ6p2KMhe2V37cJxkdQweQKAwU80XY/sSDwToIqeqpV3CbWTaO0zxGSoJI3UKCqkkyGOqLixR/S9cer9TdXkkMciyiBY4ISl0ZmUM8jqxjoOIwfdShCbOY1Zbfa/9IyyHGxtYlFLRpnkJtq93KePpX0yN2+626SI0cihkcFWU+CDwQdBi5fU77cbfbx7Vo4mb4dJZHRu20b9mmjU+48ZVlyoJvg62PT9msMaxrZCjyasnyWNcWSST+pOs1vvTUMizbI5KsiCWF8maRJFpGZWYliwIjYkmyZDd2daHpG6MsEUjDFmRSy/Zq9w/g2NBTbfaSMu3iaFx2psndipXhXPt/ELMCWABIPBN0Rq32nSIImzjjVTRAocKDycF8LkQCcQLIBN6naaBpppoGmmmgaaaaBpppoGmmmgaaaaBpppoGmmmgaaaaBpppoGmmmgaaaaBpppoGofVNm0qpiwUpIrjJcgcTdEWD48EHg0eaozNNBD2OzKNI7sGeQiyBQCrwqgWTQsnk8szHgEATNNNBB6jsmdonjYK8bE8qSGVlKlTRBqyrfuo176Xs+zGEuzbMSBQt2LmgSSBbGgSTVcnzqXpoGmmmgaaaaD/2Q=="/>
          <p:cNvSpPr>
            <a:spLocks noChangeAspect="1" noChangeArrowheads="1"/>
          </p:cNvSpPr>
          <p:nvPr/>
        </p:nvSpPr>
        <p:spPr bwMode="auto">
          <a:xfrm>
            <a:off x="307975" y="-708025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0" name="Groupe 9"/>
          <p:cNvGrpSpPr/>
          <p:nvPr/>
        </p:nvGrpSpPr>
        <p:grpSpPr>
          <a:xfrm>
            <a:off x="96103" y="77651"/>
            <a:ext cx="4336081" cy="3279341"/>
            <a:chOff x="96103" y="77651"/>
            <a:chExt cx="4336081" cy="3279341"/>
          </a:xfrm>
        </p:grpSpPr>
        <p:grpSp>
          <p:nvGrpSpPr>
            <p:cNvPr id="4" name="Groupe 3"/>
            <p:cNvGrpSpPr/>
            <p:nvPr/>
          </p:nvGrpSpPr>
          <p:grpSpPr>
            <a:xfrm>
              <a:off x="96103" y="77651"/>
              <a:ext cx="4320479" cy="728761"/>
              <a:chOff x="33345" y="35943"/>
              <a:chExt cx="4394637" cy="625541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33345" y="35943"/>
                <a:ext cx="4394637" cy="62554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lnSpc>
                    <a:spcPct val="150000"/>
                  </a:lnSpc>
                </a:pPr>
                <a:r>
                  <a:rPr lang="fr-FR" sz="1100" dirty="0">
                    <a:solidFill>
                      <a:schemeClr val="tx1"/>
                    </a:solidFill>
                    <a:latin typeface="Script cole" pitchFamily="2" charset="0"/>
                  </a:rPr>
                  <a:t>       MOTS A RETENIR</a:t>
                </a:r>
                <a:r>
                  <a:rPr lang="fr-FR" sz="1000" dirty="0">
                    <a:solidFill>
                      <a:schemeClr val="tx1"/>
                    </a:solidFill>
                    <a:latin typeface="Script cole" pitchFamily="2" charset="0"/>
                  </a:rPr>
                  <a:t>:   </a:t>
                </a:r>
                <a:r>
                  <a:rPr lang="fr-FR" sz="1400" dirty="0">
                    <a:solidFill>
                      <a:schemeClr val="tx1"/>
                    </a:solidFill>
                    <a:latin typeface="Cursive standard" pitchFamily="2" charset="0"/>
                  </a:rPr>
                  <a:t>chez / chaque / une niche / le chien / un chemin / une vache / un champion / méchant.</a:t>
                </a:r>
                <a:endParaRPr lang="fr-F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" name="Ellipse 2"/>
              <p:cNvSpPr/>
              <p:nvPr/>
            </p:nvSpPr>
            <p:spPr>
              <a:xfrm>
                <a:off x="107504" y="82731"/>
                <a:ext cx="216024" cy="216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bg1"/>
                    </a:solidFill>
                  </a:rPr>
                  <a:t>7</a:t>
                </a:r>
              </a:p>
            </p:txBody>
          </p:sp>
        </p:grpSp>
        <p:grpSp>
          <p:nvGrpSpPr>
            <p:cNvPr id="8" name="Groupe 7"/>
            <p:cNvGrpSpPr/>
            <p:nvPr/>
          </p:nvGrpSpPr>
          <p:grpSpPr>
            <a:xfrm>
              <a:off x="111705" y="1092200"/>
              <a:ext cx="4320479" cy="1381807"/>
              <a:chOff x="96104" y="939800"/>
              <a:chExt cx="4320479" cy="1381807"/>
            </a:xfrm>
          </p:grpSpPr>
          <p:pic>
            <p:nvPicPr>
              <p:cNvPr id="7170" name="Picture 2" descr="E:\BANQUE D'IMAGES\c\chemin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87824" y="1008509"/>
                <a:ext cx="870471" cy="8704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171" name="Picture 3" descr="E:\BANQUE D'IMAGES\c\champion.gif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80680" y="939800"/>
                <a:ext cx="875473" cy="87547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172" name="Picture 4" descr="E:\BANQUE D'IMAGES\h-o\niche.gif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9552" y="1092200"/>
                <a:ext cx="792088" cy="7920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0" name="Picture 6" descr="E:\BANQUE D'IMAGES\réglures A5 2 lignes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104" y="1736815"/>
                <a:ext cx="4320479" cy="5847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2" name="Rectangle 41"/>
            <p:cNvSpPr/>
            <p:nvPr/>
          </p:nvSpPr>
          <p:spPr>
            <a:xfrm>
              <a:off x="96104" y="806412"/>
              <a:ext cx="4320478" cy="255058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50000"/>
                </a:lnSpc>
              </a:pPr>
              <a:r>
                <a: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Ecris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sous chaque image le mot à apprendre qui correspond.</a:t>
              </a:r>
              <a:endParaRPr lang="fr-FR" sz="1400" dirty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endParaRPr lang="fr-F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endParaRPr lang="fr-F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endParaRPr lang="fr-F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endParaRPr lang="fr-F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endParaRPr lang="fr-FR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Dessine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: </a:t>
              </a: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un gros chien méchant</a:t>
              </a:r>
            </a:p>
            <a:p>
              <a:pPr>
                <a:lnSpc>
                  <a:spcPct val="150000"/>
                </a:lnSpc>
              </a:pP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	</a:t>
              </a:r>
              <a:endParaRPr lang="fr-F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8" name="Groupe 57"/>
          <p:cNvGrpSpPr/>
          <p:nvPr/>
        </p:nvGrpSpPr>
        <p:grpSpPr>
          <a:xfrm>
            <a:off x="4644008" y="77651"/>
            <a:ext cx="4336081" cy="3279341"/>
            <a:chOff x="96103" y="77651"/>
            <a:chExt cx="4336081" cy="3279341"/>
          </a:xfrm>
        </p:grpSpPr>
        <p:grpSp>
          <p:nvGrpSpPr>
            <p:cNvPr id="59" name="Groupe 58"/>
            <p:cNvGrpSpPr/>
            <p:nvPr/>
          </p:nvGrpSpPr>
          <p:grpSpPr>
            <a:xfrm>
              <a:off x="96103" y="77651"/>
              <a:ext cx="4320479" cy="728761"/>
              <a:chOff x="33345" y="35943"/>
              <a:chExt cx="4394637" cy="625541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33345" y="35943"/>
                <a:ext cx="4394637" cy="62554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lnSpc>
                    <a:spcPct val="150000"/>
                  </a:lnSpc>
                </a:pPr>
                <a:r>
                  <a:rPr lang="fr-FR" sz="1100" dirty="0">
                    <a:solidFill>
                      <a:schemeClr val="tx1"/>
                    </a:solidFill>
                    <a:latin typeface="Script cole" pitchFamily="2" charset="0"/>
                  </a:rPr>
                  <a:t>       MOTS A RETENIR</a:t>
                </a:r>
                <a:r>
                  <a:rPr lang="fr-FR" sz="1000" dirty="0">
                    <a:solidFill>
                      <a:schemeClr val="tx1"/>
                    </a:solidFill>
                    <a:latin typeface="Script cole" pitchFamily="2" charset="0"/>
                  </a:rPr>
                  <a:t>:   </a:t>
                </a:r>
                <a:r>
                  <a:rPr lang="fr-FR" sz="1400" dirty="0">
                    <a:solidFill>
                      <a:schemeClr val="tx1"/>
                    </a:solidFill>
                    <a:latin typeface="Cursive standard" pitchFamily="2" charset="0"/>
                  </a:rPr>
                  <a:t>chez / chaque / une niche / le chien / un chemin / une vache / un champion / méchant.</a:t>
                </a:r>
                <a:endParaRPr lang="fr-F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Ellipse 66"/>
              <p:cNvSpPr/>
              <p:nvPr/>
            </p:nvSpPr>
            <p:spPr>
              <a:xfrm>
                <a:off x="107504" y="82731"/>
                <a:ext cx="216024" cy="216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bg1"/>
                    </a:solidFill>
                  </a:rPr>
                  <a:t>7</a:t>
                </a:r>
              </a:p>
            </p:txBody>
          </p:sp>
        </p:grpSp>
        <p:grpSp>
          <p:nvGrpSpPr>
            <p:cNvPr id="60" name="Groupe 59"/>
            <p:cNvGrpSpPr/>
            <p:nvPr/>
          </p:nvGrpSpPr>
          <p:grpSpPr>
            <a:xfrm>
              <a:off x="111705" y="1092200"/>
              <a:ext cx="4320479" cy="1381807"/>
              <a:chOff x="96104" y="939800"/>
              <a:chExt cx="4320479" cy="1381807"/>
            </a:xfrm>
          </p:grpSpPr>
          <p:pic>
            <p:nvPicPr>
              <p:cNvPr id="62" name="Picture 2" descr="E:\BANQUE D'IMAGES\c\chemin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87824" y="1008509"/>
                <a:ext cx="870471" cy="8704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3" name="Picture 3" descr="E:\BANQUE D'IMAGES\c\champion.gif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80680" y="939800"/>
                <a:ext cx="875473" cy="87547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4" name="Picture 4" descr="E:\BANQUE D'IMAGES\h-o\niche.gif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9552" y="1092200"/>
                <a:ext cx="792088" cy="7920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5" name="Picture 6" descr="E:\BANQUE D'IMAGES\réglures A5 2 lignes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104" y="1736815"/>
                <a:ext cx="4320479" cy="5847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1" name="Rectangle 60"/>
            <p:cNvSpPr/>
            <p:nvPr/>
          </p:nvSpPr>
          <p:spPr>
            <a:xfrm>
              <a:off x="96104" y="806412"/>
              <a:ext cx="4320478" cy="255058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50000"/>
                </a:lnSpc>
              </a:pPr>
              <a:r>
                <a: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Ecris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sous chaque image le mot à apprendre qui correspond.</a:t>
              </a:r>
              <a:endParaRPr lang="fr-FR" sz="1400" dirty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endParaRPr lang="fr-F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endParaRPr lang="fr-F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endParaRPr lang="fr-F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endParaRPr lang="fr-F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endParaRPr lang="fr-FR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Dessine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: </a:t>
              </a: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un gros chien méchant</a:t>
              </a:r>
            </a:p>
            <a:p>
              <a:pPr>
                <a:lnSpc>
                  <a:spcPct val="150000"/>
                </a:lnSpc>
              </a:pP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	</a:t>
              </a:r>
              <a:endParaRPr lang="fr-F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8" name="Groupe 67"/>
          <p:cNvGrpSpPr/>
          <p:nvPr/>
        </p:nvGrpSpPr>
        <p:grpSpPr>
          <a:xfrm>
            <a:off x="111705" y="3509392"/>
            <a:ext cx="4336081" cy="3279341"/>
            <a:chOff x="96103" y="77651"/>
            <a:chExt cx="4336081" cy="3279341"/>
          </a:xfrm>
        </p:grpSpPr>
        <p:grpSp>
          <p:nvGrpSpPr>
            <p:cNvPr id="69" name="Groupe 68"/>
            <p:cNvGrpSpPr/>
            <p:nvPr/>
          </p:nvGrpSpPr>
          <p:grpSpPr>
            <a:xfrm>
              <a:off x="96103" y="77651"/>
              <a:ext cx="4320479" cy="728761"/>
              <a:chOff x="33345" y="35943"/>
              <a:chExt cx="4394637" cy="625541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33345" y="35943"/>
                <a:ext cx="4394637" cy="62554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lnSpc>
                    <a:spcPct val="150000"/>
                  </a:lnSpc>
                </a:pPr>
                <a:r>
                  <a:rPr lang="fr-FR" sz="1100" dirty="0">
                    <a:solidFill>
                      <a:schemeClr val="tx1"/>
                    </a:solidFill>
                    <a:latin typeface="Script cole" pitchFamily="2" charset="0"/>
                  </a:rPr>
                  <a:t>       MOTS A RETENIR</a:t>
                </a:r>
                <a:r>
                  <a:rPr lang="fr-FR" sz="1000" dirty="0">
                    <a:solidFill>
                      <a:schemeClr val="tx1"/>
                    </a:solidFill>
                    <a:latin typeface="Script cole" pitchFamily="2" charset="0"/>
                  </a:rPr>
                  <a:t>:   </a:t>
                </a:r>
                <a:r>
                  <a:rPr lang="fr-FR" sz="1400" dirty="0">
                    <a:solidFill>
                      <a:schemeClr val="tx1"/>
                    </a:solidFill>
                    <a:latin typeface="Cursive standard" pitchFamily="2" charset="0"/>
                  </a:rPr>
                  <a:t>chez / chaque / une niche / le chien / un chemin / une vache / un champion / méchant.</a:t>
                </a:r>
                <a:endParaRPr lang="fr-F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Ellipse 76"/>
              <p:cNvSpPr/>
              <p:nvPr/>
            </p:nvSpPr>
            <p:spPr>
              <a:xfrm>
                <a:off x="107504" y="82731"/>
                <a:ext cx="216024" cy="216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bg1"/>
                    </a:solidFill>
                  </a:rPr>
                  <a:t>7</a:t>
                </a:r>
              </a:p>
            </p:txBody>
          </p:sp>
        </p:grpSp>
        <p:grpSp>
          <p:nvGrpSpPr>
            <p:cNvPr id="70" name="Groupe 69"/>
            <p:cNvGrpSpPr/>
            <p:nvPr/>
          </p:nvGrpSpPr>
          <p:grpSpPr>
            <a:xfrm>
              <a:off x="111705" y="1092200"/>
              <a:ext cx="4320479" cy="1381807"/>
              <a:chOff x="96104" y="939800"/>
              <a:chExt cx="4320479" cy="1381807"/>
            </a:xfrm>
          </p:grpSpPr>
          <p:pic>
            <p:nvPicPr>
              <p:cNvPr id="72" name="Picture 2" descr="E:\BANQUE D'IMAGES\c\chemin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87824" y="1008509"/>
                <a:ext cx="870471" cy="8704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3" name="Picture 3" descr="E:\BANQUE D'IMAGES\c\champion.gif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80680" y="939800"/>
                <a:ext cx="875473" cy="87547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4" name="Picture 4" descr="E:\BANQUE D'IMAGES\h-o\niche.gif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9552" y="1092200"/>
                <a:ext cx="792088" cy="7920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5" name="Picture 6" descr="E:\BANQUE D'IMAGES\réglures A5 2 lignes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104" y="1736815"/>
                <a:ext cx="4320479" cy="5847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71" name="Rectangle 70"/>
            <p:cNvSpPr/>
            <p:nvPr/>
          </p:nvSpPr>
          <p:spPr>
            <a:xfrm>
              <a:off x="96104" y="806412"/>
              <a:ext cx="4320478" cy="255058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50000"/>
                </a:lnSpc>
              </a:pPr>
              <a:r>
                <a: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Ecris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sous chaque image le mot à apprendre qui correspond.</a:t>
              </a:r>
              <a:endParaRPr lang="fr-FR" sz="1400" dirty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endParaRPr lang="fr-F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endParaRPr lang="fr-F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endParaRPr lang="fr-F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endParaRPr lang="fr-F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endParaRPr lang="fr-FR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Dessine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: </a:t>
              </a: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un gros chien méchant</a:t>
              </a:r>
            </a:p>
            <a:p>
              <a:pPr>
                <a:lnSpc>
                  <a:spcPct val="150000"/>
                </a:lnSpc>
              </a:pP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	</a:t>
              </a:r>
              <a:endParaRPr lang="fr-F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8" name="Groupe 77"/>
          <p:cNvGrpSpPr/>
          <p:nvPr/>
        </p:nvGrpSpPr>
        <p:grpSpPr>
          <a:xfrm>
            <a:off x="4659610" y="3509392"/>
            <a:ext cx="4336081" cy="3279341"/>
            <a:chOff x="96103" y="77651"/>
            <a:chExt cx="4336081" cy="3279341"/>
          </a:xfrm>
        </p:grpSpPr>
        <p:grpSp>
          <p:nvGrpSpPr>
            <p:cNvPr id="79" name="Groupe 78"/>
            <p:cNvGrpSpPr/>
            <p:nvPr/>
          </p:nvGrpSpPr>
          <p:grpSpPr>
            <a:xfrm>
              <a:off x="96103" y="77651"/>
              <a:ext cx="4320479" cy="728761"/>
              <a:chOff x="33345" y="35943"/>
              <a:chExt cx="4394637" cy="625541"/>
            </a:xfrm>
          </p:grpSpPr>
          <p:sp>
            <p:nvSpPr>
              <p:cNvPr id="86" name="Rectangle 85"/>
              <p:cNvSpPr/>
              <p:nvPr/>
            </p:nvSpPr>
            <p:spPr>
              <a:xfrm>
                <a:off x="33345" y="35943"/>
                <a:ext cx="4394637" cy="62554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lnSpc>
                    <a:spcPct val="150000"/>
                  </a:lnSpc>
                </a:pPr>
                <a:r>
                  <a:rPr lang="fr-FR" sz="1100" dirty="0">
                    <a:solidFill>
                      <a:schemeClr val="tx1"/>
                    </a:solidFill>
                    <a:latin typeface="Script cole" pitchFamily="2" charset="0"/>
                  </a:rPr>
                  <a:t>       MOTS A RETENIR</a:t>
                </a:r>
                <a:r>
                  <a:rPr lang="fr-FR" sz="1000" dirty="0">
                    <a:solidFill>
                      <a:schemeClr val="tx1"/>
                    </a:solidFill>
                    <a:latin typeface="Script cole" pitchFamily="2" charset="0"/>
                  </a:rPr>
                  <a:t>:   </a:t>
                </a:r>
                <a:r>
                  <a:rPr lang="fr-FR" sz="1400" dirty="0">
                    <a:solidFill>
                      <a:schemeClr val="tx1"/>
                    </a:solidFill>
                    <a:latin typeface="Cursive standard" pitchFamily="2" charset="0"/>
                  </a:rPr>
                  <a:t>chez / chaque / une niche / le chien / un chemin / une vache / un champion / méchant.</a:t>
                </a:r>
                <a:endParaRPr lang="fr-FR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Ellipse 86"/>
              <p:cNvSpPr/>
              <p:nvPr/>
            </p:nvSpPr>
            <p:spPr>
              <a:xfrm>
                <a:off x="107504" y="82731"/>
                <a:ext cx="216024" cy="216024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bg1"/>
                    </a:solidFill>
                  </a:rPr>
                  <a:t>7</a:t>
                </a:r>
              </a:p>
            </p:txBody>
          </p:sp>
        </p:grpSp>
        <p:grpSp>
          <p:nvGrpSpPr>
            <p:cNvPr id="80" name="Groupe 79"/>
            <p:cNvGrpSpPr/>
            <p:nvPr/>
          </p:nvGrpSpPr>
          <p:grpSpPr>
            <a:xfrm>
              <a:off x="111705" y="1092200"/>
              <a:ext cx="4320479" cy="1381807"/>
              <a:chOff x="96104" y="939800"/>
              <a:chExt cx="4320479" cy="1381807"/>
            </a:xfrm>
          </p:grpSpPr>
          <p:pic>
            <p:nvPicPr>
              <p:cNvPr id="82" name="Picture 2" descr="E:\BANQUE D'IMAGES\c\chemin.gif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87824" y="1008509"/>
                <a:ext cx="870471" cy="8704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3" name="Picture 3" descr="E:\BANQUE D'IMAGES\c\champion.gif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80680" y="939800"/>
                <a:ext cx="875473" cy="87547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4" name="Picture 4" descr="E:\BANQUE D'IMAGES\h-o\niche.gif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9552" y="1092200"/>
                <a:ext cx="792088" cy="7920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5" name="Picture 6" descr="E:\BANQUE D'IMAGES\réglures A5 2 lignes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104" y="1736815"/>
                <a:ext cx="4320479" cy="5847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81" name="Rectangle 80"/>
            <p:cNvSpPr/>
            <p:nvPr/>
          </p:nvSpPr>
          <p:spPr>
            <a:xfrm>
              <a:off x="96104" y="806412"/>
              <a:ext cx="4320478" cy="255058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50000"/>
                </a:lnSpc>
              </a:pPr>
              <a:r>
                <a: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Ecris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sous chaque image le mot à apprendre qui correspond.</a:t>
              </a:r>
              <a:endParaRPr lang="fr-FR" sz="1400" dirty="0">
                <a:solidFill>
                  <a:schemeClr val="tx1"/>
                </a:solidFill>
              </a:endParaRPr>
            </a:p>
            <a:p>
              <a:pPr>
                <a:lnSpc>
                  <a:spcPct val="150000"/>
                </a:lnSpc>
              </a:pPr>
              <a:endParaRPr lang="fr-F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endParaRPr lang="fr-F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endParaRPr lang="fr-F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endParaRPr lang="fr-F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endParaRPr lang="fr-FR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Dessine</a:t>
              </a: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: </a:t>
              </a: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un gros chien méchant</a:t>
              </a:r>
            </a:p>
            <a:p>
              <a:pPr>
                <a:lnSpc>
                  <a:spcPct val="150000"/>
                </a:lnSpc>
              </a:pPr>
              <a:r>
                <a:rPr lang="fr-FR" sz="1600" dirty="0">
                  <a:solidFill>
                    <a:schemeClr val="tx1"/>
                  </a:solidFill>
                  <a:latin typeface="Cursive standard" pitchFamily="2" charset="0"/>
                  <a:cs typeface="Arial" pitchFamily="34" charset="0"/>
                </a:rPr>
                <a:t>	</a:t>
              </a:r>
              <a:endParaRPr lang="fr-F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58894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1365</Words>
  <Application>Microsoft Office PowerPoint</Application>
  <PresentationFormat>Affichage à l'écran (4:3)</PresentationFormat>
  <Paragraphs>479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Akbar</vt:lpstr>
      <vt:lpstr>Arial</vt:lpstr>
      <vt:lpstr>Calibri</vt:lpstr>
      <vt:lpstr>Cursive standard</vt:lpstr>
      <vt:lpstr>Script cole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</dc:creator>
  <cp:lastModifiedBy>Jérome</cp:lastModifiedBy>
  <cp:revision>24</cp:revision>
  <dcterms:created xsi:type="dcterms:W3CDTF">2012-11-28T21:22:39Z</dcterms:created>
  <dcterms:modified xsi:type="dcterms:W3CDTF">2016-12-04T17:25:46Z</dcterms:modified>
</cp:coreProperties>
</file>