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howGuides="1">
      <p:cViewPr>
        <p:scale>
          <a:sx n="100" d="100"/>
          <a:sy n="100" d="100"/>
        </p:scale>
        <p:origin x="-930" y="4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6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6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9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7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92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6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63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1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9387-FCFC-4BBE-BD3A-760AADEBEDBB}" type="datetimeFigureOut">
              <a:rPr lang="fr-FR" smtClean="0"/>
              <a:pPr/>
              <a:t>17/07/2014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9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droit 53"/>
          <p:cNvCxnSpPr/>
          <p:nvPr/>
        </p:nvCxnSpPr>
        <p:spPr>
          <a:xfrm>
            <a:off x="4383106" y="465138"/>
            <a:ext cx="2474894" cy="6025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37162" y="61379"/>
            <a:ext cx="29316" cy="984462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5400000">
            <a:off x="5881241" y="2331167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36691" y="97021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>
            <a:off x="-1" y="-17115"/>
            <a:ext cx="5185904" cy="6325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 smtClean="0">
                <a:solidFill>
                  <a:schemeClr val="tx1"/>
                </a:solidFill>
                <a:latin typeface="MamaeQueNosFaz" pitchFamily="34" charset="0"/>
              </a:rPr>
              <a:t>La couverture d’un livre</a:t>
            </a:r>
            <a:endParaRPr lang="fr-FR" sz="24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21250435">
            <a:off x="111227" y="165460"/>
            <a:ext cx="1810647" cy="532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empus Sans ITC" pitchFamily="82" charset="0"/>
              </a:rPr>
              <a:t>Parcours lectures</a:t>
            </a:r>
            <a:endParaRPr lang="fr-FR" b="1" dirty="0">
              <a:latin typeface="Tempus Sans ITC" pitchFamily="8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 rot="851504">
            <a:off x="5099767" y="38278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CE1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24723" y="972866"/>
            <a:ext cx="6433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Script cole" pitchFamily="2" charset="0"/>
              </a:rPr>
              <a:t> Entoure </a:t>
            </a:r>
            <a:r>
              <a:rPr lang="fr-FR" sz="1200" dirty="0">
                <a:latin typeface="Script cole" pitchFamily="2" charset="0"/>
              </a:rPr>
              <a:t>les couvertures des histoires qui parlent </a:t>
            </a:r>
            <a:r>
              <a:rPr lang="fr-FR" sz="1200" dirty="0" smtClean="0">
                <a:latin typeface="Script cole" pitchFamily="2" charset="0"/>
              </a:rPr>
              <a:t>des mots.</a:t>
            </a:r>
            <a:endParaRPr lang="fr-FR" sz="1200" dirty="0"/>
          </a:p>
        </p:txBody>
      </p:sp>
      <p:pic>
        <p:nvPicPr>
          <p:cNvPr id="38" name="Picture 8" descr="E:\LITTERATURE WEB\Félix File-Filou Gérard MONCOMBLE\Le gang des petits suisses\le gang des petits suis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7" y="1496774"/>
            <a:ext cx="1191527" cy="162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E:\LITTERATURE WEB\Félix File-Filou Gérard MONCOMBLE\L'énigme du crottin qui pue\l'énigme du crottin qui p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13" y="5579827"/>
            <a:ext cx="1186117" cy="161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E:\LITTERATURE WEB\Philippe CORENTIN\L'Afrique de Zigomar CE1\afriquezigoma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5" y="5565196"/>
            <a:ext cx="1238476" cy="162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2" y="3512840"/>
            <a:ext cx="1209602" cy="164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 descr="http://www.google.fr/url?source=imglanding&amp;ct=img&amp;q=http://ekladata.com/w62kHbj5dscx6TmmFUzkEnsnjbM.gif&amp;sa=X&amp;ei=gRzfUbTCOIrF0QXt1ICgAg&amp;ved=0CAkQ8wc&amp;usg=AFQjCNGYeoxHC30gu6EvUzN7Dl1Rny0hQ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1486212"/>
            <a:ext cx="1141514" cy="164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H:\1 - RENTREE 2014-2015\THEMES ABCédaire-mots\La grande fabrique de mots\couver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71" y="1477482"/>
            <a:ext cx="1798459" cy="1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:\1 - RENTREE 2014-2015\THEMES ABCédaire-mots\LE A DE CLAUDE PONTI\COUVERTURE Le A de Claude PON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09" y="5565197"/>
            <a:ext cx="1291899" cy="972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://ecx.images-amazon.com/images/I/412yIeeQS6L.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09" y="1477482"/>
            <a:ext cx="907776" cy="184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http://ecx.images-amazon.com/images/I/514iTr1ahKL._SX385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99" y="5565196"/>
            <a:ext cx="1313112" cy="16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ecx.images-amazon.com/images/I/51Mlb-ERhxL._SX385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38" y="3494532"/>
            <a:ext cx="1659782" cy="1651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:\1 - RENTREE 2014-2015\THEMES ABCédaire-mots\LE PETIT VOLEUR DE MOTS DE NATHALIE MINNE\Couvertu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68" y="3510075"/>
            <a:ext cx="1275648" cy="16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1 - RENTREE 2014-2015\THEMES ABCédaire-mots\LA BATAILLE DE L'ALPHABET\ABECEDAIRE ALBUM\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17" y="224089"/>
            <a:ext cx="78105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1 - RENTREE 2014-2015\THEMES ABCédaire-mots\LA BATAILLE DE L'ALPHABET\ABECEDAIRE ALBUM\C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106">
            <a:off x="5612176" y="83150"/>
            <a:ext cx="695325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23"/>
          <p:cNvSpPr/>
          <p:nvPr/>
        </p:nvSpPr>
        <p:spPr>
          <a:xfrm>
            <a:off x="136669" y="768665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2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4701" y="7689304"/>
            <a:ext cx="6433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Script cole" pitchFamily="2" charset="0"/>
              </a:rPr>
              <a:t> </a:t>
            </a:r>
            <a:r>
              <a:rPr lang="fr-FR" sz="1200" b="1" dirty="0" smtClean="0">
                <a:latin typeface="Script cole" pitchFamily="2" charset="0"/>
              </a:rPr>
              <a:t>Ecris </a:t>
            </a:r>
            <a:r>
              <a:rPr lang="fr-FR" sz="1200" dirty="0" smtClean="0">
                <a:latin typeface="Script cole" pitchFamily="2" charset="0"/>
              </a:rPr>
              <a:t>le titre de celui que tu as </a:t>
            </a:r>
            <a:r>
              <a:rPr lang="fr-FR" sz="1200" dirty="0" smtClean="0">
                <a:latin typeface="Script cole" pitchFamily="2" charset="0"/>
              </a:rPr>
              <a:t>préféré.</a:t>
            </a:r>
            <a:endParaRPr lang="fr-FR" sz="1200" dirty="0"/>
          </a:p>
        </p:txBody>
      </p:sp>
      <p:pic>
        <p:nvPicPr>
          <p:cNvPr id="2054" name="Picture 6" descr="E:\BANQUE D'IMAGES\réglures A4 2 lignes - Copi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8" y="8121352"/>
            <a:ext cx="845886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droit 53"/>
          <p:cNvCxnSpPr/>
          <p:nvPr/>
        </p:nvCxnSpPr>
        <p:spPr>
          <a:xfrm>
            <a:off x="4383106" y="465138"/>
            <a:ext cx="2474894" cy="6025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37162" y="61379"/>
            <a:ext cx="29316" cy="984462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5400000">
            <a:off x="5882571" y="4659811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36691" y="97021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>
            <a:off x="-1" y="-17115"/>
            <a:ext cx="5185904" cy="6325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 smtClean="0">
                <a:solidFill>
                  <a:schemeClr val="tx1"/>
                </a:solidFill>
                <a:latin typeface="MamaeQueNosFaz" pitchFamily="34" charset="0"/>
              </a:rPr>
              <a:t>La couverture d’un livre</a:t>
            </a:r>
            <a:endParaRPr lang="fr-FR" sz="24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21250435">
            <a:off x="111227" y="165460"/>
            <a:ext cx="1810647" cy="532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empus Sans ITC" pitchFamily="82" charset="0"/>
              </a:rPr>
              <a:t>Parcours lectures</a:t>
            </a:r>
            <a:endParaRPr lang="fr-FR" b="1" dirty="0">
              <a:latin typeface="Tempus Sans ITC" pitchFamily="8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 rot="851504">
            <a:off x="5099767" y="38278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CE1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24723" y="904303"/>
            <a:ext cx="643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latin typeface="Script cole" pitchFamily="2" charset="0"/>
              </a:rPr>
              <a:t> </a:t>
            </a:r>
            <a:r>
              <a:rPr lang="fr-FR" sz="1200" b="1" dirty="0" smtClean="0">
                <a:latin typeface="Script cole" pitchFamily="2" charset="0"/>
              </a:rPr>
              <a:t>Relie  </a:t>
            </a:r>
            <a:r>
              <a:rPr lang="fr-FR" sz="1200" dirty="0" smtClean="0">
                <a:latin typeface="Script cole" pitchFamily="2" charset="0"/>
              </a:rPr>
              <a:t>la couverture de chaque livre au personnage qui lui correspond.</a:t>
            </a:r>
          </a:p>
        </p:txBody>
      </p:sp>
      <p:sp>
        <p:nvSpPr>
          <p:cNvPr id="31" name="Ellipse 30"/>
          <p:cNvSpPr/>
          <p:nvPr/>
        </p:nvSpPr>
        <p:spPr>
          <a:xfrm>
            <a:off x="1425575" y="4088903"/>
            <a:ext cx="72008" cy="72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551923" y="3273620"/>
            <a:ext cx="72008" cy="72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434420" y="3296816"/>
            <a:ext cx="72008" cy="72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345875" y="4088903"/>
            <a:ext cx="72008" cy="72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" descr="E:\1 - RENTREE 2014-2015\THEMES ABCédaire-mots\LA BATAILLE DE L'ALPHABET\ABECEDAIRE ALBUM\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17" y="224089"/>
            <a:ext cx="78105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1 - RENTREE 2014-2015\THEMES ABCédaire-mots\LA BATAILLE DE L'ALPHABET\ABECEDAIRE ALBUM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106">
            <a:off x="5612176" y="83150"/>
            <a:ext cx="695325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1 - RENTREE 2014-2015\THEMES ABCédaire-mots\LE PETIT VOLEUR DE MOTS DE NATHALIE MINNE\LPVDM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97" y="4301473"/>
            <a:ext cx="1315120" cy="1753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1 - RENTREE 2014-2015\THEMES ABCédaire-mots\LE PETIT VOLEUR DE MOTS DE NATHALIE MINNE\Couver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9" y="1496616"/>
            <a:ext cx="1323944" cy="1681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1 - RENTREE 2014-2015\THEMES ABCédaire-mots\LA GRANDE FABRIQUE DE MOTS DE LESTRADE\philé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01" y="4301472"/>
            <a:ext cx="1556037" cy="1753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1 - RENTREE 2014-2015\THEMES ABCédaire-mots\LA GRANDE FABRIQUE DE MOTS DE LESTRADE\couver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01" y="1482552"/>
            <a:ext cx="1883834" cy="1681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1 - RENTREE 2014-2015\THEMES ABCédaire-mots\L'ATTRAPEUR DE MOTS de DUMONT\L'ATTRAPEUR DE MO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01" y="1496616"/>
            <a:ext cx="1359138" cy="1681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lipse 45"/>
          <p:cNvSpPr/>
          <p:nvPr/>
        </p:nvSpPr>
        <p:spPr>
          <a:xfrm>
            <a:off x="3356992" y="4088903"/>
            <a:ext cx="72008" cy="72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3356992" y="3296815"/>
            <a:ext cx="72008" cy="72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46613" y="6387063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2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34645" y="6387063"/>
            <a:ext cx="6433277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latin typeface="Script cole" pitchFamily="2" charset="0"/>
              </a:rPr>
              <a:t> </a:t>
            </a:r>
            <a:r>
              <a:rPr lang="fr-FR" sz="1200" dirty="0" smtClean="0">
                <a:latin typeface="Script cole" pitchFamily="2" charset="0"/>
              </a:rPr>
              <a:t>Quel est le point commun de ces trois personnages?</a:t>
            </a:r>
          </a:p>
        </p:txBody>
      </p:sp>
      <p:pic>
        <p:nvPicPr>
          <p:cNvPr id="3082" name="Picture 10" descr="E:\BANQUE D'IMAGES\réglures A4 3 lign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3" y="6825208"/>
            <a:ext cx="81125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>
          <a:xfrm>
            <a:off x="126911" y="804934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3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14943" y="8049344"/>
            <a:ext cx="643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latin typeface="Script cole" pitchFamily="2" charset="0"/>
              </a:rPr>
              <a:t> </a:t>
            </a:r>
            <a:r>
              <a:rPr lang="fr-FR" sz="1200" b="1" dirty="0" smtClean="0">
                <a:latin typeface="Script cole" pitchFamily="2" charset="0"/>
              </a:rPr>
              <a:t>Ecris</a:t>
            </a:r>
            <a:r>
              <a:rPr lang="fr-FR" sz="1200" dirty="0" smtClean="0">
                <a:latin typeface="Script cole" pitchFamily="2" charset="0"/>
              </a:rPr>
              <a:t> les mots commençant par B que la classe a collectionné:</a:t>
            </a:r>
          </a:p>
        </p:txBody>
      </p:sp>
      <p:pic>
        <p:nvPicPr>
          <p:cNvPr id="3083" name="Picture 11" descr="E:\1 - RENTREE 2014-2015\THEMES ABCédaire-mots\L'ATTRAPEUR DE MOTS de DUMONT\ATTRAPEUR 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3" y="4301473"/>
            <a:ext cx="1033066" cy="1753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E:\BANQUE D'IMAGES\réglures A4 3 lign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4" y="8553400"/>
            <a:ext cx="81125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droit 53"/>
          <p:cNvCxnSpPr/>
          <p:nvPr/>
        </p:nvCxnSpPr>
        <p:spPr>
          <a:xfrm>
            <a:off x="4383106" y="465138"/>
            <a:ext cx="2474894" cy="6025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59149" y="61380"/>
            <a:ext cx="7329" cy="805997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5400000">
            <a:off x="5882571" y="4659811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36691" y="970214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>
            <a:off x="-1" y="-17115"/>
            <a:ext cx="5185904" cy="6325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 smtClean="0">
                <a:solidFill>
                  <a:schemeClr val="tx1"/>
                </a:solidFill>
                <a:latin typeface="MamaeQueNosFaz" pitchFamily="34" charset="0"/>
              </a:rPr>
              <a:t>La couverture d’un livre</a:t>
            </a:r>
            <a:endParaRPr lang="fr-FR" sz="24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21250435">
            <a:off x="111227" y="165460"/>
            <a:ext cx="1810647" cy="532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empus Sans ITC" pitchFamily="82" charset="0"/>
              </a:rPr>
              <a:t>Parcours lectures</a:t>
            </a:r>
            <a:endParaRPr lang="fr-FR" b="1" dirty="0">
              <a:latin typeface="Tempus Sans ITC" pitchFamily="8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 rot="851504">
            <a:off x="5099767" y="38278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CE1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24723" y="904303"/>
            <a:ext cx="6433277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latin typeface="Script cole" pitchFamily="2" charset="0"/>
              </a:rPr>
              <a:t> </a:t>
            </a:r>
            <a:r>
              <a:rPr lang="fr-FR" sz="1200" b="1" dirty="0" smtClean="0">
                <a:latin typeface="Script cole" pitchFamily="2" charset="0"/>
              </a:rPr>
              <a:t>Découpe </a:t>
            </a:r>
            <a:r>
              <a:rPr lang="fr-FR" sz="1200" dirty="0" smtClean="0">
                <a:latin typeface="Script cole" pitchFamily="2" charset="0"/>
              </a:rPr>
              <a:t>les personnages et </a:t>
            </a:r>
            <a:r>
              <a:rPr lang="fr-FR" sz="1200" b="1" dirty="0" smtClean="0">
                <a:latin typeface="Script cole" pitchFamily="2" charset="0"/>
              </a:rPr>
              <a:t>colle</a:t>
            </a:r>
            <a:r>
              <a:rPr lang="fr-FR" sz="1200" dirty="0" smtClean="0">
                <a:latin typeface="Script cole" pitchFamily="2" charset="0"/>
              </a:rPr>
              <a:t>-les devant la phrase </a:t>
            </a:r>
            <a:r>
              <a:rPr lang="fr-FR" sz="1200" dirty="0" smtClean="0">
                <a:latin typeface="Script cole" pitchFamily="2" charset="0"/>
              </a:rPr>
              <a:t>qui </a:t>
            </a:r>
            <a:r>
              <a:rPr lang="fr-FR" sz="1200" smtClean="0">
                <a:latin typeface="Script cole" pitchFamily="2" charset="0"/>
              </a:rPr>
              <a:t>leur correspond.</a:t>
            </a:r>
            <a:endParaRPr lang="fr-FR" sz="1200" dirty="0" smtClean="0">
              <a:latin typeface="Script cole" pitchFamily="2" charset="0"/>
            </a:endParaRPr>
          </a:p>
        </p:txBody>
      </p:sp>
      <p:pic>
        <p:nvPicPr>
          <p:cNvPr id="41" name="Picture 2" descr="E:\1 - RENTREE 2014-2015\THEMES ABCédaire-mots\LA BATAILLE DE L'ALPHABET\ABECEDAIRE ALBUM\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17" y="224089"/>
            <a:ext cx="78105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1 - RENTREE 2014-2015\THEMES ABCédaire-mots\LA BATAILLE DE L'ALPHABET\ABECEDAIRE ALBUM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106">
            <a:off x="5612176" y="83150"/>
            <a:ext cx="695325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1 - RENTREE 2014-2015\THEMES ABCédaire-mots\L'ATTRAPEUR DE MOTS de DUMONT\L'ATTRAPE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7" y="8445517"/>
            <a:ext cx="1587589" cy="12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1 - RENTREE 2014-2015\THEMES ABCédaire-mots\LE PETIT VOLEUR DE MOTS DE NATHALIE MINNE\LE-PETIT-VOLEUR-DE-MOTS-2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56" y="8363247"/>
            <a:ext cx="1162987" cy="13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1 - RENTREE 2014-2015\THEMES ABCédaire-mots\LA GRANDE FABRIQUE DE MOTS DE LESTRADE\philé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1" y="8337376"/>
            <a:ext cx="1226223" cy="13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7181" y="1568624"/>
            <a:ext cx="4239741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ursive standard" pitchFamily="2" charset="0"/>
              </a:rPr>
              <a:t>Il vole les mots </a:t>
            </a:r>
            <a:r>
              <a:rPr lang="fr-FR" dirty="0" smtClean="0">
                <a:latin typeface="Cursive standard" pitchFamily="2" charset="0"/>
              </a:rPr>
              <a:t>qui s’échappent des conversations et les enferment dans un grand cahier jaune</a:t>
            </a:r>
            <a:r>
              <a:rPr lang="fr-FR" dirty="0">
                <a:latin typeface="Cursive standard" pitchFamily="2" charset="0"/>
              </a:rPr>
              <a:t> </a:t>
            </a:r>
            <a:r>
              <a:rPr lang="fr-FR" dirty="0" smtClean="0">
                <a:latin typeface="Cursive standard" pitchFamily="2" charset="0"/>
              </a:rPr>
              <a:t>pour </a:t>
            </a:r>
            <a:r>
              <a:rPr lang="fr-FR" dirty="0">
                <a:latin typeface="Cursive standard" pitchFamily="2" charset="0"/>
              </a:rPr>
              <a:t>écrire des poèmes.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37180" y="3322022"/>
            <a:ext cx="42397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ursive standard" pitchFamily="2" charset="0"/>
              </a:rPr>
              <a:t>Il vole les mots </a:t>
            </a:r>
            <a:r>
              <a:rPr lang="fr-FR" dirty="0" smtClean="0">
                <a:latin typeface="Cursive standard" pitchFamily="2" charset="0"/>
              </a:rPr>
              <a:t>qui s’échappent des maisons et les rangent dans des bocaux pour apprendre à parler.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7183" y="5192251"/>
            <a:ext cx="42748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ursive standard" pitchFamily="2" charset="0"/>
              </a:rPr>
              <a:t>Il </a:t>
            </a:r>
            <a:r>
              <a:rPr lang="fr-FR" dirty="0" smtClean="0">
                <a:latin typeface="Cursive standard" pitchFamily="2" charset="0"/>
              </a:rPr>
              <a:t>utilise </a:t>
            </a:r>
            <a:r>
              <a:rPr lang="fr-FR" dirty="0">
                <a:latin typeface="Cursive standard" pitchFamily="2" charset="0"/>
              </a:rPr>
              <a:t>les mots </a:t>
            </a:r>
            <a:r>
              <a:rPr lang="fr-FR" dirty="0" smtClean="0">
                <a:latin typeface="Cursive standard" pitchFamily="2" charset="0"/>
              </a:rPr>
              <a:t>que les autres ne veulent pas car il n’est pas assez riche pour en acheter.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6922" y="1504675"/>
            <a:ext cx="1629084" cy="136815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811996" y="3292698"/>
            <a:ext cx="1629084" cy="136815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829958" y="5097016"/>
            <a:ext cx="1629084" cy="136815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>
            <a:off x="0" y="8121352"/>
            <a:ext cx="684822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35140" y="8344214"/>
            <a:ext cx="1629084" cy="136815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949416" y="8344214"/>
            <a:ext cx="1629084" cy="136815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3824014" y="8337376"/>
            <a:ext cx="1629084" cy="136815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2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171</Words>
  <Application>Microsoft Office PowerPoint</Application>
  <PresentationFormat>Format A4 (210 x 297 mm)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</dc:creator>
  <cp:lastModifiedBy>Laetitia</cp:lastModifiedBy>
  <cp:revision>156</cp:revision>
  <dcterms:created xsi:type="dcterms:W3CDTF">2013-07-08T21:46:24Z</dcterms:created>
  <dcterms:modified xsi:type="dcterms:W3CDTF">2014-07-17T15:35:32Z</dcterms:modified>
</cp:coreProperties>
</file>