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26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28575CC-3BDF-4734-8A27-BAEB1ACFC26A}" type="datetimeFigureOut">
              <a:rPr lang="fr-FR" smtClean="0"/>
              <a:t>11/12/2016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408954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28575CC-3BDF-4734-8A27-BAEB1ACFC26A}" type="datetimeFigureOut">
              <a:rPr lang="fr-FR" smtClean="0"/>
              <a:t>11/12/2016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416964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28575CC-3BDF-4734-8A27-BAEB1ACFC26A}" type="datetimeFigureOut">
              <a:rPr lang="fr-FR" smtClean="0"/>
              <a:t>11/12/2016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367348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28575CC-3BDF-4734-8A27-BAEB1ACFC26A}" type="datetimeFigureOut">
              <a:rPr lang="fr-FR" smtClean="0"/>
              <a:t>11/12/2016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18322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28575CC-3BDF-4734-8A27-BAEB1ACFC26A}" type="datetimeFigureOut">
              <a:rPr lang="fr-FR" smtClean="0"/>
              <a:t>11/12/2016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3933710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28575CC-3BDF-4734-8A27-BAEB1ACFC26A}" type="datetimeFigureOut">
              <a:rPr lang="fr-FR" smtClean="0"/>
              <a:t>11/12/2016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3416675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28575CC-3BDF-4734-8A27-BAEB1ACFC26A}" type="datetimeFigureOut">
              <a:rPr lang="fr-FR" smtClean="0"/>
              <a:t>11/12/2016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217127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8575CC-3BDF-4734-8A27-BAEB1ACFC26A}" type="datetimeFigureOut">
              <a:rPr lang="fr-FR" smtClean="0"/>
              <a:t>11/12/2016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2205472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575CC-3BDF-4734-8A27-BAEB1ACFC26A}" type="datetimeFigureOut">
              <a:rPr lang="fr-FR" smtClean="0"/>
              <a:t>11/12/2016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25725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728575CC-3BDF-4734-8A27-BAEB1ACFC26A}" type="datetimeFigureOut">
              <a:rPr lang="fr-FR" smtClean="0"/>
              <a:t>11/12/2016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400219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728575CC-3BDF-4734-8A27-BAEB1ACFC26A}" type="datetimeFigureOut">
              <a:rPr lang="fr-FR" smtClean="0"/>
              <a:t>11/12/2016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C876A87-32E1-4EC0-B49A-80DAD182258E}" type="slidenum">
              <a:rPr lang="fr-FR" smtClean="0"/>
              <a:t>‹N°›</a:t>
            </a:fld>
            <a:endParaRPr lang="fr-FR"/>
          </a:p>
        </p:txBody>
      </p:sp>
    </p:spTree>
    <p:extLst>
      <p:ext uri="{BB962C8B-B14F-4D97-AF65-F5344CB8AC3E}">
        <p14:creationId xmlns:p14="http://schemas.microsoft.com/office/powerpoint/2010/main" val="158391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28575CC-3BDF-4734-8A27-BAEB1ACFC26A}" type="datetimeFigureOut">
              <a:rPr lang="fr-FR" smtClean="0"/>
              <a:t>11/12/2016</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876A87-32E1-4EC0-B49A-80DAD182258E}" type="slidenum">
              <a:rPr lang="fr-FR" smtClean="0"/>
              <a:t>‹N°›</a:t>
            </a:fld>
            <a:endParaRPr lang="fr-FR"/>
          </a:p>
        </p:txBody>
      </p:sp>
    </p:spTree>
    <p:extLst>
      <p:ext uri="{BB962C8B-B14F-4D97-AF65-F5344CB8AC3E}">
        <p14:creationId xmlns:p14="http://schemas.microsoft.com/office/powerpoint/2010/main" val="32845643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6858000" cy="553998"/>
          </a:xfrm>
          <a:prstGeom prst="rect">
            <a:avLst/>
          </a:prstGeom>
          <a:noFill/>
        </p:spPr>
        <p:txBody>
          <a:bodyPr wrap="square" rtlCol="0">
            <a:spAutoFit/>
          </a:bodyPr>
          <a:lstStyle/>
          <a:p>
            <a:pPr algn="ctr"/>
            <a:r>
              <a:rPr lang="fr-FR" dirty="0"/>
              <a:t>Un Noël d’écureuil</a:t>
            </a:r>
          </a:p>
          <a:p>
            <a:pPr algn="ctr"/>
            <a:r>
              <a:rPr lang="fr-FR" sz="1200" i="1" dirty="0"/>
              <a:t>Ghislaine Roman et Bruno </a:t>
            </a:r>
            <a:r>
              <a:rPr lang="fr-FR" sz="1200" i="1" dirty="0" err="1"/>
              <a:t>Pilorget</a:t>
            </a:r>
            <a:endParaRPr lang="fr-FR" sz="1200" i="1" dirty="0"/>
          </a:p>
        </p:txBody>
      </p:sp>
      <p:graphicFrame>
        <p:nvGraphicFramePr>
          <p:cNvPr id="6" name="Tableau 5"/>
          <p:cNvGraphicFramePr>
            <a:graphicFrameLocks noGrp="1"/>
          </p:cNvGraphicFramePr>
          <p:nvPr>
            <p:extLst>
              <p:ext uri="{D42A27DB-BD31-4B8C-83A1-F6EECF244321}">
                <p14:modId xmlns:p14="http://schemas.microsoft.com/office/powerpoint/2010/main" val="1764716853"/>
              </p:ext>
            </p:extLst>
          </p:nvPr>
        </p:nvGraphicFramePr>
        <p:xfrm>
          <a:off x="128587" y="666611"/>
          <a:ext cx="6600826" cy="3291840"/>
        </p:xfrm>
        <a:graphic>
          <a:graphicData uri="http://schemas.openxmlformats.org/drawingml/2006/table">
            <a:tbl>
              <a:tblPr firstRow="1" bandRow="1">
                <a:tableStyleId>{5C22544A-7EE6-4342-B048-85BDC9FD1C3A}</a:tableStyleId>
              </a:tblPr>
              <a:tblGrid>
                <a:gridCol w="3300413">
                  <a:extLst>
                    <a:ext uri="{9D8B030D-6E8A-4147-A177-3AD203B41FA5}">
                      <a16:colId xmlns:a16="http://schemas.microsoft.com/office/drawing/2014/main" val="312837733"/>
                    </a:ext>
                  </a:extLst>
                </a:gridCol>
                <a:gridCol w="3300413">
                  <a:extLst>
                    <a:ext uri="{9D8B030D-6E8A-4147-A177-3AD203B41FA5}">
                      <a16:colId xmlns:a16="http://schemas.microsoft.com/office/drawing/2014/main" val="597837542"/>
                    </a:ext>
                  </a:extLst>
                </a:gridCol>
              </a:tblGrid>
              <a:tr h="3291840">
                <a:tc>
                  <a:txBody>
                    <a:bodyPr/>
                    <a:lstStyle/>
                    <a:p>
                      <a:pPr>
                        <a:lnSpc>
                          <a:spcPct val="150000"/>
                        </a:lnSpc>
                      </a:pPr>
                      <a:r>
                        <a:rPr lang="fr-FR" sz="1200" b="0" kern="1200" dirty="0">
                          <a:solidFill>
                            <a:schemeClr val="tx1"/>
                          </a:solidFill>
                          <a:effectLst/>
                          <a:latin typeface="+mn-lt"/>
                          <a:ea typeface="+mn-ea"/>
                          <a:cs typeface="+mn-cs"/>
                        </a:rPr>
                        <a:t>En plein cœur d’un hiver, saupoudré de givre blanc, un écureuil, petite boule de poils roux, s’en allait sautillant, laissant derrière lui des empreintes légères.</a:t>
                      </a:r>
                    </a:p>
                    <a:p>
                      <a:pPr>
                        <a:lnSpc>
                          <a:spcPct val="150000"/>
                        </a:lnSpc>
                      </a:pPr>
                      <a:r>
                        <a:rPr lang="fr-FR" sz="1200" b="0" kern="1200" dirty="0">
                          <a:solidFill>
                            <a:schemeClr val="tx1"/>
                          </a:solidFill>
                          <a:effectLst/>
                          <a:latin typeface="+mn-lt"/>
                          <a:ea typeface="+mn-ea"/>
                          <a:cs typeface="+mn-cs"/>
                        </a:rPr>
                        <a:t>Au pied d’un sapin, le voici qui s’arrête. Levant son nez aux flocons tourbillonnants, il décida que là finirait son chemin. Par un hiver si froid, par un hiver si long, même les écureuils rêvent d’une maison.</a:t>
                      </a:r>
                    </a:p>
                    <a:p>
                      <a:pPr>
                        <a:lnSpc>
                          <a:spcPct val="150000"/>
                        </a:lnSpc>
                      </a:pPr>
                      <a:r>
                        <a:rPr lang="fr-FR" sz="1200" b="0" kern="1200" dirty="0">
                          <a:solidFill>
                            <a:schemeClr val="tx1"/>
                          </a:solidFill>
                          <a:effectLst/>
                          <a:latin typeface="+mn-lt"/>
                          <a:ea typeface="+mn-ea"/>
                          <a:cs typeface="+mn-cs"/>
                        </a:rPr>
                        <a:t>Pourquoi chercher plus loin ? Sous le regard intense des étoiles, il installa son nid.</a:t>
                      </a:r>
                    </a:p>
                    <a:p>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sng" dirty="0">
                          <a:solidFill>
                            <a:schemeClr val="tx1"/>
                          </a:solidFill>
                        </a:rPr>
                        <a:t>Imagine  la maison de l’écureuil et dessine-là.</a:t>
                      </a:r>
                    </a:p>
                    <a:p>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6362164"/>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522849820"/>
              </p:ext>
            </p:extLst>
          </p:nvPr>
        </p:nvGraphicFramePr>
        <p:xfrm>
          <a:off x="128587" y="4208464"/>
          <a:ext cx="6600826" cy="4506911"/>
        </p:xfrm>
        <a:graphic>
          <a:graphicData uri="http://schemas.openxmlformats.org/drawingml/2006/table">
            <a:tbl>
              <a:tblPr firstRow="1" bandRow="1">
                <a:tableStyleId>{5C22544A-7EE6-4342-B048-85BDC9FD1C3A}</a:tableStyleId>
              </a:tblPr>
              <a:tblGrid>
                <a:gridCol w="3300413">
                  <a:extLst>
                    <a:ext uri="{9D8B030D-6E8A-4147-A177-3AD203B41FA5}">
                      <a16:colId xmlns:a16="http://schemas.microsoft.com/office/drawing/2014/main" val="1599716765"/>
                    </a:ext>
                  </a:extLst>
                </a:gridCol>
                <a:gridCol w="3300413">
                  <a:extLst>
                    <a:ext uri="{9D8B030D-6E8A-4147-A177-3AD203B41FA5}">
                      <a16:colId xmlns:a16="http://schemas.microsoft.com/office/drawing/2014/main" val="1035921378"/>
                    </a:ext>
                  </a:extLst>
                </a:gridCol>
              </a:tblGrid>
              <a:tr h="4506911">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fr-FR" sz="1200" b="0" i="0" kern="1200" dirty="0">
                          <a:solidFill>
                            <a:schemeClr val="tx1"/>
                          </a:solidFill>
                          <a:effectLst/>
                          <a:latin typeface="+mn-lt"/>
                          <a:ea typeface="+mn-ea"/>
                          <a:cs typeface="+mn-cs"/>
                        </a:rPr>
                        <a:t>Puis, dressant ses oreilles, il écouta la nuit. Dans un silence de neige, des pas crissaient : des hommes approchaient.</a:t>
                      </a:r>
                      <a:r>
                        <a:rPr lang="fr-FR" sz="1200" b="0" i="0" kern="1200" baseline="0" dirty="0">
                          <a:solidFill>
                            <a:schemeClr val="tx1"/>
                          </a:solidFill>
                          <a:effectLst/>
                          <a:latin typeface="+mn-lt"/>
                          <a:ea typeface="+mn-ea"/>
                          <a:cs typeface="+mn-cs"/>
                        </a:rPr>
                        <a:t> </a:t>
                      </a:r>
                    </a:p>
                    <a:p>
                      <a:pPr marL="0" marR="0" lvl="0" indent="0" algn="l" defTabSz="685800" rtl="0" eaLnBrk="1" fontAlgn="auto" latinLnBrk="0" hangingPunct="1">
                        <a:lnSpc>
                          <a:spcPct val="150000"/>
                        </a:lnSpc>
                        <a:spcBef>
                          <a:spcPts val="0"/>
                        </a:spcBef>
                        <a:spcAft>
                          <a:spcPts val="0"/>
                        </a:spcAft>
                        <a:buClrTx/>
                        <a:buSzTx/>
                        <a:buFontTx/>
                        <a:buNone/>
                        <a:tabLst/>
                        <a:defRPr/>
                      </a:pPr>
                      <a:r>
                        <a:rPr lang="fr-FR" sz="1200" b="0" i="0" kern="1200" baseline="0" dirty="0">
                          <a:solidFill>
                            <a:schemeClr val="tx1"/>
                          </a:solidFill>
                          <a:effectLst/>
                          <a:latin typeface="+mn-lt"/>
                          <a:ea typeface="+mn-ea"/>
                          <a:cs typeface="+mn-cs"/>
                        </a:rPr>
                        <a:t>[…] </a:t>
                      </a:r>
                      <a:r>
                        <a:rPr lang="fr-FR" sz="1200" b="0" kern="1200" dirty="0">
                          <a:solidFill>
                            <a:schemeClr val="tx1"/>
                          </a:solidFill>
                          <a:effectLst/>
                          <a:latin typeface="+mn-lt"/>
                          <a:ea typeface="+mn-ea"/>
                          <a:cs typeface="+mn-cs"/>
                        </a:rPr>
                        <a:t>Un traîneau à présent glissait sur le grand lac. La voix douce de l’homme et un rire d’enfant, grelot clair et joyeux, se mêlaient dans le vent.</a:t>
                      </a:r>
                    </a:p>
                    <a:p>
                      <a:pPr marL="0" marR="0" lvl="0" indent="0" algn="l" defTabSz="685800" rtl="0" eaLnBrk="1" fontAlgn="auto" latinLnBrk="0" hangingPunct="1">
                        <a:lnSpc>
                          <a:spcPct val="150000"/>
                        </a:lnSpc>
                        <a:spcBef>
                          <a:spcPts val="0"/>
                        </a:spcBef>
                        <a:spcAft>
                          <a:spcPts val="0"/>
                        </a:spcAft>
                        <a:buClrTx/>
                        <a:buSzTx/>
                        <a:buFontTx/>
                        <a:buNone/>
                        <a:tabLst/>
                        <a:defRPr/>
                      </a:pPr>
                      <a:endParaRPr lang="fr-FR"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i="0" u="sng" dirty="0">
                          <a:solidFill>
                            <a:schemeClr val="tx1"/>
                          </a:solidFill>
                        </a:rPr>
                        <a:t>Compare l’illustration et le texte: qui sont ces hommes?</a:t>
                      </a:r>
                    </a:p>
                    <a:p>
                      <a:endParaRPr lang="fr-FR" sz="12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123263"/>
                  </a:ext>
                </a:extLst>
              </a:tr>
            </a:tbl>
          </a:graphicData>
        </a:graphic>
      </p:graphicFrame>
    </p:spTree>
    <p:extLst>
      <p:ext uri="{BB962C8B-B14F-4D97-AF65-F5344CB8AC3E}">
        <p14:creationId xmlns:p14="http://schemas.microsoft.com/office/powerpoint/2010/main" val="231499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6858000" cy="553998"/>
          </a:xfrm>
          <a:prstGeom prst="rect">
            <a:avLst/>
          </a:prstGeom>
          <a:noFill/>
        </p:spPr>
        <p:txBody>
          <a:bodyPr wrap="square" rtlCol="0">
            <a:spAutoFit/>
          </a:bodyPr>
          <a:lstStyle/>
          <a:p>
            <a:pPr algn="ctr"/>
            <a:r>
              <a:rPr lang="fr-FR" dirty="0"/>
              <a:t>Un Noël d’écureuil</a:t>
            </a:r>
          </a:p>
          <a:p>
            <a:pPr algn="ctr"/>
            <a:r>
              <a:rPr lang="fr-FR" sz="1200" i="1" dirty="0"/>
              <a:t>Ghislaine Roman et Bruno </a:t>
            </a:r>
            <a:r>
              <a:rPr lang="fr-FR" sz="1200" i="1" dirty="0" err="1"/>
              <a:t>Pilorget</a:t>
            </a:r>
            <a:endParaRPr lang="fr-FR" sz="1200" i="1" dirty="0"/>
          </a:p>
        </p:txBody>
      </p:sp>
      <p:graphicFrame>
        <p:nvGraphicFramePr>
          <p:cNvPr id="8" name="Tableau 7"/>
          <p:cNvGraphicFramePr>
            <a:graphicFrameLocks noGrp="1"/>
          </p:cNvGraphicFramePr>
          <p:nvPr>
            <p:extLst>
              <p:ext uri="{D42A27DB-BD31-4B8C-83A1-F6EECF244321}">
                <p14:modId xmlns:p14="http://schemas.microsoft.com/office/powerpoint/2010/main" val="1505052861"/>
              </p:ext>
            </p:extLst>
          </p:nvPr>
        </p:nvGraphicFramePr>
        <p:xfrm>
          <a:off x="128587" y="678640"/>
          <a:ext cx="6600826" cy="1371600"/>
        </p:xfrm>
        <a:graphic>
          <a:graphicData uri="http://schemas.openxmlformats.org/drawingml/2006/table">
            <a:tbl>
              <a:tblPr firstRow="1" bandRow="1">
                <a:tableStyleId>{5C22544A-7EE6-4342-B048-85BDC9FD1C3A}</a:tableStyleId>
              </a:tblPr>
              <a:tblGrid>
                <a:gridCol w="3300413">
                  <a:extLst>
                    <a:ext uri="{9D8B030D-6E8A-4147-A177-3AD203B41FA5}">
                      <a16:colId xmlns:a16="http://schemas.microsoft.com/office/drawing/2014/main" val="1599716765"/>
                    </a:ext>
                  </a:extLst>
                </a:gridCol>
                <a:gridCol w="3300413">
                  <a:extLst>
                    <a:ext uri="{9D8B030D-6E8A-4147-A177-3AD203B41FA5}">
                      <a16:colId xmlns:a16="http://schemas.microsoft.com/office/drawing/2014/main" val="1035921378"/>
                    </a:ext>
                  </a:extLst>
                </a:gridCol>
              </a:tblGrid>
              <a:tr h="1371600">
                <a:tc>
                  <a:txBody>
                    <a:bodyPr/>
                    <a:lstStyle/>
                    <a:p>
                      <a:pPr>
                        <a:lnSpc>
                          <a:spcPct val="150000"/>
                        </a:lnSpc>
                      </a:pPr>
                      <a:r>
                        <a:rPr lang="fr-FR" sz="1200" b="0" u="sng" kern="1200" dirty="0">
                          <a:solidFill>
                            <a:schemeClr val="tx1"/>
                          </a:solidFill>
                          <a:effectLst/>
                          <a:latin typeface="+mn-lt"/>
                          <a:ea typeface="+mn-ea"/>
                          <a:cs typeface="+mn-cs"/>
                        </a:rPr>
                        <a:t>Tout se mit à trembler. Les chocs étaient terribles. </a:t>
                      </a:r>
                      <a:r>
                        <a:rPr lang="fr-FR" sz="1200" b="0" kern="1200" dirty="0">
                          <a:solidFill>
                            <a:schemeClr val="tx1"/>
                          </a:solidFill>
                          <a:effectLst/>
                          <a:latin typeface="+mn-lt"/>
                          <a:ea typeface="+mn-ea"/>
                          <a:cs typeface="+mn-cs"/>
                        </a:rPr>
                        <a:t>L’écureuil frissonnait, s’accrochant à l’écorce, quand dans un grand fracas, le sapin s’abattit. Une odeur de résine envahit l’air glacé.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i="0" u="sng" dirty="0">
                          <a:solidFill>
                            <a:schemeClr val="tx1"/>
                          </a:solidFill>
                        </a:rPr>
                        <a:t>Que se passe t-il?</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200" b="0" i="0" u="sng"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sng" dirty="0">
                          <a:solidFill>
                            <a:schemeClr val="tx1"/>
                          </a:solidFill>
                        </a:rPr>
                        <a:t>Pourquoi l’écureuil frissonne t-il?</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200" b="0" i="0" u="sng"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200" b="0" i="0" u="sng"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200" b="0" i="0" u="sng" dirty="0">
                        <a:solidFill>
                          <a:schemeClr val="tx1"/>
                        </a:solidFill>
                      </a:endParaRPr>
                    </a:p>
                    <a:p>
                      <a:endParaRPr lang="fr-FR" sz="12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123263"/>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59489754"/>
              </p:ext>
            </p:extLst>
          </p:nvPr>
        </p:nvGraphicFramePr>
        <p:xfrm>
          <a:off x="128587" y="2278839"/>
          <a:ext cx="6600826" cy="1737360"/>
        </p:xfrm>
        <a:graphic>
          <a:graphicData uri="http://schemas.openxmlformats.org/drawingml/2006/table">
            <a:tbl>
              <a:tblPr firstRow="1" bandRow="1">
                <a:tableStyleId>{5C22544A-7EE6-4342-B048-85BDC9FD1C3A}</a:tableStyleId>
              </a:tblPr>
              <a:tblGrid>
                <a:gridCol w="3300413">
                  <a:extLst>
                    <a:ext uri="{9D8B030D-6E8A-4147-A177-3AD203B41FA5}">
                      <a16:colId xmlns:a16="http://schemas.microsoft.com/office/drawing/2014/main" val="1599716765"/>
                    </a:ext>
                  </a:extLst>
                </a:gridCol>
                <a:gridCol w="3300413">
                  <a:extLst>
                    <a:ext uri="{9D8B030D-6E8A-4147-A177-3AD203B41FA5}">
                      <a16:colId xmlns:a16="http://schemas.microsoft.com/office/drawing/2014/main" val="1035921378"/>
                    </a:ext>
                  </a:extLst>
                </a:gridCol>
              </a:tblGrid>
              <a:tr h="1737360">
                <a:tc>
                  <a:txBody>
                    <a:bodyPr/>
                    <a:lstStyle/>
                    <a:p>
                      <a:pPr>
                        <a:lnSpc>
                          <a:spcPct val="150000"/>
                        </a:lnSpc>
                      </a:pPr>
                      <a:r>
                        <a:rPr lang="fr-FR" sz="1200" b="0" kern="1200" dirty="0">
                          <a:solidFill>
                            <a:schemeClr val="tx1"/>
                          </a:solidFill>
                          <a:effectLst/>
                          <a:latin typeface="+mn-lt"/>
                          <a:ea typeface="+mn-ea"/>
                          <a:cs typeface="+mn-cs"/>
                        </a:rPr>
                        <a:t>Dans la maison, les lumières dansaient. </a:t>
                      </a:r>
                      <a:r>
                        <a:rPr lang="fr-FR" sz="1200" b="0" u="sng" kern="1200" dirty="0">
                          <a:solidFill>
                            <a:schemeClr val="tx1"/>
                          </a:solidFill>
                          <a:effectLst/>
                          <a:latin typeface="+mn-lt"/>
                          <a:ea typeface="+mn-ea"/>
                          <a:cs typeface="+mn-cs"/>
                        </a:rPr>
                        <a:t>Des sons plus délicats</a:t>
                      </a:r>
                      <a:r>
                        <a:rPr lang="fr-FR" sz="1200" b="0" kern="1200" dirty="0">
                          <a:solidFill>
                            <a:schemeClr val="tx1"/>
                          </a:solidFill>
                          <a:effectLst/>
                          <a:latin typeface="+mn-lt"/>
                          <a:ea typeface="+mn-ea"/>
                          <a:cs typeface="+mn-cs"/>
                        </a:rPr>
                        <a:t> que les brises d’automne caressaient ses oreilles.</a:t>
                      </a:r>
                    </a:p>
                    <a:p>
                      <a:pPr>
                        <a:lnSpc>
                          <a:spcPct val="150000"/>
                        </a:lnSpc>
                      </a:pPr>
                      <a:r>
                        <a:rPr lang="fr-FR" sz="1200" b="0" u="sng" kern="1200" dirty="0">
                          <a:solidFill>
                            <a:schemeClr val="tx1"/>
                          </a:solidFill>
                          <a:effectLst/>
                          <a:latin typeface="+mn-lt"/>
                          <a:ea typeface="+mn-ea"/>
                          <a:cs typeface="+mn-cs"/>
                        </a:rPr>
                        <a:t>Cela sentait le sucre chaud</a:t>
                      </a:r>
                      <a:r>
                        <a:rPr lang="fr-FR" sz="1200" b="0" kern="1200" dirty="0">
                          <a:solidFill>
                            <a:schemeClr val="tx1"/>
                          </a:solidFill>
                          <a:effectLst/>
                          <a:latin typeface="+mn-lt"/>
                          <a:ea typeface="+mn-ea"/>
                          <a:cs typeface="+mn-cs"/>
                        </a:rPr>
                        <a:t>, comme une ruche sous un soleil d’été. La flamme des bougies donnait à chaque chose un reflet d’or et d’ambre.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fr-FR" sz="1200" b="0" i="0" u="sng" dirty="0">
                          <a:solidFill>
                            <a:schemeClr val="tx1"/>
                          </a:solidFill>
                        </a:rPr>
                        <a:t>Imagine les bruits que l’écureuil entend.</a:t>
                      </a:r>
                    </a:p>
                    <a:p>
                      <a:pPr marL="0" marR="0" lvl="0" indent="0" algn="l" defTabSz="685800" rtl="0" eaLnBrk="1" fontAlgn="auto" latinLnBrk="0" hangingPunct="1">
                        <a:lnSpc>
                          <a:spcPct val="150000"/>
                        </a:lnSpc>
                        <a:spcBef>
                          <a:spcPts val="0"/>
                        </a:spcBef>
                        <a:spcAft>
                          <a:spcPts val="0"/>
                        </a:spcAft>
                        <a:buClrTx/>
                        <a:buSzTx/>
                        <a:buFontTx/>
                        <a:buNone/>
                        <a:tabLst/>
                        <a:defRPr/>
                      </a:pPr>
                      <a:r>
                        <a:rPr lang="fr-FR" sz="1200" b="0" i="0" u="none" dirty="0">
                          <a:solidFill>
                            <a:schemeClr val="tx1"/>
                          </a:solidFill>
                        </a:rPr>
                        <a:t>Pour t’aider, observe les</a:t>
                      </a:r>
                      <a:r>
                        <a:rPr lang="fr-FR" sz="1200" b="0" i="0" u="none" baseline="0" dirty="0">
                          <a:solidFill>
                            <a:schemeClr val="tx1"/>
                          </a:solidFill>
                        </a:rPr>
                        <a:t> illustrations.</a:t>
                      </a:r>
                      <a:endParaRPr lang="fr-FR" sz="1200" b="0" i="0" u="none" dirty="0">
                        <a:solidFill>
                          <a:schemeClr val="tx1"/>
                        </a:solidFill>
                      </a:endParaRPr>
                    </a:p>
                    <a:p>
                      <a:pPr marL="0" marR="0" lvl="0" indent="0" algn="l" defTabSz="685800" rtl="0" eaLnBrk="1" fontAlgn="auto" latinLnBrk="0" hangingPunct="1">
                        <a:lnSpc>
                          <a:spcPct val="150000"/>
                        </a:lnSpc>
                        <a:spcBef>
                          <a:spcPts val="0"/>
                        </a:spcBef>
                        <a:spcAft>
                          <a:spcPts val="0"/>
                        </a:spcAft>
                        <a:buClrTx/>
                        <a:buSzTx/>
                        <a:buFontTx/>
                        <a:buNone/>
                        <a:tabLst/>
                        <a:defRPr/>
                      </a:pPr>
                      <a:endParaRPr lang="fr-FR" sz="1200" b="0" i="0" u="sng" dirty="0">
                        <a:solidFill>
                          <a:schemeClr val="tx1"/>
                        </a:solidFill>
                      </a:endParaRPr>
                    </a:p>
                    <a:p>
                      <a:pPr marL="0" marR="0" lvl="0" indent="0" algn="l" defTabSz="685800" rtl="0" eaLnBrk="1" fontAlgn="auto" latinLnBrk="0" hangingPunct="1">
                        <a:lnSpc>
                          <a:spcPct val="150000"/>
                        </a:lnSpc>
                        <a:spcBef>
                          <a:spcPts val="0"/>
                        </a:spcBef>
                        <a:spcAft>
                          <a:spcPts val="0"/>
                        </a:spcAft>
                        <a:buClrTx/>
                        <a:buSzTx/>
                        <a:buFontTx/>
                        <a:buNone/>
                        <a:tabLst/>
                        <a:defRPr/>
                      </a:pPr>
                      <a:r>
                        <a:rPr lang="fr-FR" sz="1200" b="0" i="0" u="sng" dirty="0">
                          <a:solidFill>
                            <a:schemeClr val="tx1"/>
                          </a:solidFill>
                        </a:rPr>
                        <a:t>Quelles odeurs </a:t>
                      </a:r>
                      <a:r>
                        <a:rPr lang="fr-FR" sz="1200" b="0" i="0" u="sng" dirty="0" err="1">
                          <a:solidFill>
                            <a:schemeClr val="tx1"/>
                          </a:solidFill>
                        </a:rPr>
                        <a:t>sent-il</a:t>
                      </a:r>
                      <a:r>
                        <a:rPr lang="fr-FR" sz="1200" b="0" i="0" u="sng" dirty="0">
                          <a:solidFill>
                            <a:schemeClr val="tx1"/>
                          </a:solidFill>
                        </a:rPr>
                        <a:t>?</a:t>
                      </a:r>
                    </a:p>
                    <a:p>
                      <a:pPr>
                        <a:lnSpc>
                          <a:spcPct val="150000"/>
                        </a:lnSpc>
                      </a:pPr>
                      <a:endParaRPr lang="fr-FR" sz="12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123263"/>
                  </a:ext>
                </a:extLst>
              </a:tr>
            </a:tbl>
          </a:graphicData>
        </a:graphic>
      </p:graphicFrame>
    </p:spTree>
    <p:extLst>
      <p:ext uri="{BB962C8B-B14F-4D97-AF65-F5344CB8AC3E}">
        <p14:creationId xmlns:p14="http://schemas.microsoft.com/office/powerpoint/2010/main" val="147453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6858000" cy="553998"/>
          </a:xfrm>
          <a:prstGeom prst="rect">
            <a:avLst/>
          </a:prstGeom>
          <a:noFill/>
        </p:spPr>
        <p:txBody>
          <a:bodyPr wrap="square" rtlCol="0">
            <a:spAutoFit/>
          </a:bodyPr>
          <a:lstStyle/>
          <a:p>
            <a:pPr algn="ctr"/>
            <a:r>
              <a:rPr lang="fr-FR" dirty="0"/>
              <a:t>Un Noël d’écureuil</a:t>
            </a:r>
          </a:p>
          <a:p>
            <a:pPr algn="ctr"/>
            <a:r>
              <a:rPr lang="fr-FR" sz="1200" i="1" dirty="0"/>
              <a:t>Ghislaine Roman et Bruno </a:t>
            </a:r>
            <a:r>
              <a:rPr lang="fr-FR" sz="1200" i="1" dirty="0" err="1"/>
              <a:t>Pilorget</a:t>
            </a:r>
            <a:endParaRPr lang="fr-FR" sz="1200" i="1" dirty="0"/>
          </a:p>
        </p:txBody>
      </p:sp>
      <p:graphicFrame>
        <p:nvGraphicFramePr>
          <p:cNvPr id="6" name="Tableau 5"/>
          <p:cNvGraphicFramePr>
            <a:graphicFrameLocks noGrp="1"/>
          </p:cNvGraphicFramePr>
          <p:nvPr>
            <p:extLst>
              <p:ext uri="{D42A27DB-BD31-4B8C-83A1-F6EECF244321}">
                <p14:modId xmlns:p14="http://schemas.microsoft.com/office/powerpoint/2010/main" val="1321912776"/>
              </p:ext>
            </p:extLst>
          </p:nvPr>
        </p:nvGraphicFramePr>
        <p:xfrm>
          <a:off x="128587" y="666611"/>
          <a:ext cx="6600826" cy="2638564"/>
        </p:xfrm>
        <a:graphic>
          <a:graphicData uri="http://schemas.openxmlformats.org/drawingml/2006/table">
            <a:tbl>
              <a:tblPr firstRow="1" bandRow="1">
                <a:tableStyleId>{5C22544A-7EE6-4342-B048-85BDC9FD1C3A}</a:tableStyleId>
              </a:tblPr>
              <a:tblGrid>
                <a:gridCol w="3300413">
                  <a:extLst>
                    <a:ext uri="{9D8B030D-6E8A-4147-A177-3AD203B41FA5}">
                      <a16:colId xmlns:a16="http://schemas.microsoft.com/office/drawing/2014/main" val="312837733"/>
                    </a:ext>
                  </a:extLst>
                </a:gridCol>
                <a:gridCol w="3300413">
                  <a:extLst>
                    <a:ext uri="{9D8B030D-6E8A-4147-A177-3AD203B41FA5}">
                      <a16:colId xmlns:a16="http://schemas.microsoft.com/office/drawing/2014/main" val="597837542"/>
                    </a:ext>
                  </a:extLst>
                </a:gridCol>
              </a:tblGrid>
              <a:tr h="2638564">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fr-FR" sz="1200" b="0" kern="1200" dirty="0">
                          <a:solidFill>
                            <a:schemeClr val="tx1"/>
                          </a:solidFill>
                          <a:effectLst/>
                          <a:latin typeface="+mn-lt"/>
                          <a:ea typeface="+mn-ea"/>
                          <a:cs typeface="+mn-cs"/>
                        </a:rPr>
                        <a:t>Quand tout fut calme, l’écureuil descendit jusqu’au pied de son arbre. Un souffle d’air… quelqu’un entra. Prudence… mieux valait se cacher.</a:t>
                      </a:r>
                    </a:p>
                    <a:p>
                      <a:pPr>
                        <a:lnSpc>
                          <a:spcPct val="150000"/>
                        </a:lnSpc>
                      </a:pPr>
                      <a:r>
                        <a:rPr lang="fr-FR" sz="1200" b="0" kern="1200" dirty="0">
                          <a:solidFill>
                            <a:schemeClr val="tx1"/>
                          </a:solidFill>
                          <a:effectLst/>
                          <a:latin typeface="+mn-lt"/>
                          <a:ea typeface="+mn-ea"/>
                          <a:cs typeface="+mn-cs"/>
                        </a:rPr>
                        <a:t>Quel drôle de bonhomme !</a:t>
                      </a:r>
                    </a:p>
                    <a:p>
                      <a:pPr>
                        <a:lnSpc>
                          <a:spcPct val="150000"/>
                        </a:lnSpc>
                      </a:pPr>
                      <a:r>
                        <a:rPr lang="fr-FR" sz="1200" b="0" kern="1200" dirty="0">
                          <a:solidFill>
                            <a:schemeClr val="tx1"/>
                          </a:solidFill>
                          <a:effectLst/>
                          <a:latin typeface="+mn-lt"/>
                          <a:ea typeface="+mn-ea"/>
                          <a:cs typeface="+mn-cs"/>
                        </a:rPr>
                        <a:t>Très rond.</a:t>
                      </a:r>
                    </a:p>
                    <a:p>
                      <a:pPr>
                        <a:lnSpc>
                          <a:spcPct val="150000"/>
                        </a:lnSpc>
                      </a:pPr>
                      <a:r>
                        <a:rPr lang="fr-FR" sz="1200" b="0" kern="1200" dirty="0">
                          <a:solidFill>
                            <a:schemeClr val="tx1"/>
                          </a:solidFill>
                          <a:effectLst/>
                          <a:latin typeface="+mn-lt"/>
                          <a:ea typeface="+mn-ea"/>
                          <a:cs typeface="+mn-cs"/>
                        </a:rPr>
                        <a:t>Très rouge.</a:t>
                      </a:r>
                    </a:p>
                    <a:p>
                      <a:pPr>
                        <a:lnSpc>
                          <a:spcPct val="150000"/>
                        </a:lnSpc>
                      </a:pPr>
                      <a:r>
                        <a:rPr lang="fr-FR" sz="1200" b="0" kern="1200" dirty="0">
                          <a:solidFill>
                            <a:schemeClr val="tx1"/>
                          </a:solidFill>
                          <a:effectLst/>
                          <a:latin typeface="+mn-lt"/>
                          <a:ea typeface="+mn-ea"/>
                          <a:cs typeface="+mn-cs"/>
                        </a:rPr>
                        <a:t>Très silencieux.</a:t>
                      </a:r>
                    </a:p>
                    <a:p>
                      <a:pPr>
                        <a:lnSpc>
                          <a:spcPct val="150000"/>
                        </a:lnSpc>
                      </a:pPr>
                      <a:r>
                        <a:rPr lang="fr-FR" sz="1200" b="0" kern="1200" dirty="0">
                          <a:solidFill>
                            <a:schemeClr val="tx1"/>
                          </a:solidFill>
                          <a:effectLst/>
                          <a:latin typeface="+mn-lt"/>
                          <a:ea typeface="+mn-ea"/>
                          <a:cs typeface="+mn-cs"/>
                        </a:rPr>
                        <a:t>Tellement silencieux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fr-FR" sz="1200" b="0" u="sng" dirty="0">
                          <a:solidFill>
                            <a:schemeClr val="tx1"/>
                          </a:solidFill>
                        </a:rPr>
                        <a:t>Qui l’écureuil voit-il? </a:t>
                      </a:r>
                    </a:p>
                    <a:p>
                      <a:pPr>
                        <a:lnSpc>
                          <a:spcPct val="150000"/>
                        </a:lnSpc>
                      </a:pPr>
                      <a:r>
                        <a:rPr lang="fr-FR" sz="1200" b="0" u="sng" dirty="0">
                          <a:solidFill>
                            <a:schemeClr val="tx1"/>
                          </a:solidFill>
                        </a:rPr>
                        <a:t>Quels indices trouves-tu dans le texte? </a:t>
                      </a:r>
                    </a:p>
                    <a:p>
                      <a:pPr>
                        <a:lnSpc>
                          <a:spcPct val="150000"/>
                        </a:lnSpc>
                      </a:pPr>
                      <a:r>
                        <a:rPr lang="fr-FR" sz="1200" b="0" u="sng" dirty="0">
                          <a:solidFill>
                            <a:schemeClr val="tx1"/>
                          </a:solidFill>
                        </a:rPr>
                        <a:t>Et dans les illustrations?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6362164"/>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068013924"/>
              </p:ext>
            </p:extLst>
          </p:nvPr>
        </p:nvGraphicFramePr>
        <p:xfrm>
          <a:off x="128587" y="6418265"/>
          <a:ext cx="6600826" cy="1220786"/>
        </p:xfrm>
        <a:graphic>
          <a:graphicData uri="http://schemas.openxmlformats.org/drawingml/2006/table">
            <a:tbl>
              <a:tblPr firstRow="1" bandRow="1">
                <a:tableStyleId>{5C22544A-7EE6-4342-B048-85BDC9FD1C3A}</a:tableStyleId>
              </a:tblPr>
              <a:tblGrid>
                <a:gridCol w="3300413">
                  <a:extLst>
                    <a:ext uri="{9D8B030D-6E8A-4147-A177-3AD203B41FA5}">
                      <a16:colId xmlns:a16="http://schemas.microsoft.com/office/drawing/2014/main" val="1599716765"/>
                    </a:ext>
                  </a:extLst>
                </a:gridCol>
                <a:gridCol w="3300413">
                  <a:extLst>
                    <a:ext uri="{9D8B030D-6E8A-4147-A177-3AD203B41FA5}">
                      <a16:colId xmlns:a16="http://schemas.microsoft.com/office/drawing/2014/main" val="1035921378"/>
                    </a:ext>
                  </a:extLst>
                </a:gridCol>
              </a:tblGrid>
              <a:tr h="1220786">
                <a:tc>
                  <a:txBody>
                    <a:bodyPr/>
                    <a:lstStyle/>
                    <a:p>
                      <a:pPr>
                        <a:lnSpc>
                          <a:spcPct val="150000"/>
                        </a:lnSpc>
                      </a:pPr>
                      <a:r>
                        <a:rPr lang="fr-FR" sz="1200" b="0" u="sng" kern="1200" dirty="0">
                          <a:solidFill>
                            <a:schemeClr val="tx1"/>
                          </a:solidFill>
                          <a:effectLst/>
                          <a:latin typeface="+mn-lt"/>
                          <a:ea typeface="+mn-ea"/>
                          <a:cs typeface="+mn-cs"/>
                        </a:rPr>
                        <a:t>Le parfum de la nuit entrait dans la maison par la porte entrouverte</a:t>
                      </a:r>
                      <a:r>
                        <a:rPr lang="fr-FR" sz="1200" b="0" kern="1200" dirty="0">
                          <a:solidFill>
                            <a:schemeClr val="tx1"/>
                          </a:solidFill>
                          <a:effectLst/>
                          <a:latin typeface="+mn-lt"/>
                          <a:ea typeface="+mn-ea"/>
                          <a:cs typeface="+mn-cs"/>
                        </a:rPr>
                        <a:t>. Il fallait faire vite, l’écureuil le savait : d’un bond, il fut dehors.</a:t>
                      </a:r>
                    </a:p>
                    <a:p>
                      <a:pPr>
                        <a:lnSpc>
                          <a:spcPct val="150000"/>
                        </a:lnSpc>
                      </a:pPr>
                      <a:r>
                        <a:rPr lang="fr-FR" sz="1200" b="0" kern="1200" dirty="0">
                          <a:solidFill>
                            <a:schemeClr val="tx1"/>
                          </a:solidFill>
                          <a:effectLst/>
                          <a:latin typeface="+mn-lt"/>
                          <a:ea typeface="+mn-ea"/>
                          <a:cs typeface="+mn-cs"/>
                        </a:rPr>
                        <a:t>Comme l’air était vif ! Sa moustache en frisa.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i="0" u="sng" dirty="0">
                          <a:solidFill>
                            <a:schemeClr val="tx1"/>
                          </a:solidFill>
                        </a:rPr>
                        <a:t>Imagine le parfum de la nuit le soir de Noël.</a:t>
                      </a:r>
                    </a:p>
                    <a:p>
                      <a:endParaRPr lang="fr-FR" sz="12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123263"/>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848138866"/>
              </p:ext>
            </p:extLst>
          </p:nvPr>
        </p:nvGraphicFramePr>
        <p:xfrm>
          <a:off x="128587" y="7753351"/>
          <a:ext cx="6600826" cy="2057400"/>
        </p:xfrm>
        <a:graphic>
          <a:graphicData uri="http://schemas.openxmlformats.org/drawingml/2006/table">
            <a:tbl>
              <a:tblPr firstRow="1" bandRow="1">
                <a:tableStyleId>{5C22544A-7EE6-4342-B048-85BDC9FD1C3A}</a:tableStyleId>
              </a:tblPr>
              <a:tblGrid>
                <a:gridCol w="3300413">
                  <a:extLst>
                    <a:ext uri="{9D8B030D-6E8A-4147-A177-3AD203B41FA5}">
                      <a16:colId xmlns:a16="http://schemas.microsoft.com/office/drawing/2014/main" val="1599716765"/>
                    </a:ext>
                  </a:extLst>
                </a:gridCol>
                <a:gridCol w="3300413">
                  <a:extLst>
                    <a:ext uri="{9D8B030D-6E8A-4147-A177-3AD203B41FA5}">
                      <a16:colId xmlns:a16="http://schemas.microsoft.com/office/drawing/2014/main" val="1035921378"/>
                    </a:ext>
                  </a:extLst>
                </a:gridCol>
              </a:tblGrid>
              <a:tr h="2057400">
                <a:tc>
                  <a:txBody>
                    <a:bodyPr/>
                    <a:lstStyle/>
                    <a:p>
                      <a:pPr>
                        <a:lnSpc>
                          <a:spcPct val="150000"/>
                        </a:lnSpc>
                      </a:pPr>
                      <a:r>
                        <a:rPr lang="fr-FR" sz="1200" b="0" kern="1200" dirty="0" err="1">
                          <a:solidFill>
                            <a:schemeClr val="tx1"/>
                          </a:solidFill>
                          <a:effectLst/>
                          <a:latin typeface="+mn-lt"/>
                          <a:ea typeface="+mn-ea"/>
                          <a:cs typeface="+mn-cs"/>
                        </a:rPr>
                        <a:t>Dingiling</a:t>
                      </a:r>
                      <a:r>
                        <a:rPr lang="fr-FR" sz="1200" b="0" kern="1200" dirty="0">
                          <a:solidFill>
                            <a:schemeClr val="tx1"/>
                          </a:solidFill>
                          <a:effectLst/>
                          <a:latin typeface="+mn-lt"/>
                          <a:ea typeface="+mn-ea"/>
                          <a:cs typeface="+mn-cs"/>
                        </a:rPr>
                        <a:t> ! </a:t>
                      </a:r>
                      <a:r>
                        <a:rPr lang="fr-FR" sz="1200" b="0" kern="1200" dirty="0" err="1">
                          <a:solidFill>
                            <a:schemeClr val="tx1"/>
                          </a:solidFill>
                          <a:effectLst/>
                          <a:latin typeface="+mn-lt"/>
                          <a:ea typeface="+mn-ea"/>
                          <a:cs typeface="+mn-cs"/>
                        </a:rPr>
                        <a:t>Dingiling</a:t>
                      </a:r>
                      <a:r>
                        <a:rPr lang="fr-FR" sz="1200" b="0" kern="1200" dirty="0">
                          <a:solidFill>
                            <a:schemeClr val="tx1"/>
                          </a:solidFill>
                          <a:effectLst/>
                          <a:latin typeface="+mn-lt"/>
                          <a:ea typeface="+mn-ea"/>
                          <a:cs typeface="+mn-cs"/>
                        </a:rPr>
                        <a:t> ! </a:t>
                      </a:r>
                    </a:p>
                    <a:p>
                      <a:pPr>
                        <a:lnSpc>
                          <a:spcPct val="150000"/>
                        </a:lnSpc>
                      </a:pPr>
                      <a:r>
                        <a:rPr lang="fr-FR" sz="1200" b="0" u="sng" kern="1200" dirty="0">
                          <a:solidFill>
                            <a:schemeClr val="tx1"/>
                          </a:solidFill>
                          <a:effectLst/>
                          <a:latin typeface="+mn-lt"/>
                          <a:ea typeface="+mn-ea"/>
                          <a:cs typeface="+mn-cs"/>
                        </a:rPr>
                        <a:t>Sur un nouveau traîneau, perché sur un gros sac, l’écureuil s’éloigna.</a:t>
                      </a:r>
                    </a:p>
                    <a:p>
                      <a:pPr>
                        <a:lnSpc>
                          <a:spcPct val="150000"/>
                        </a:lnSpc>
                      </a:pPr>
                      <a:r>
                        <a:rPr lang="fr-FR" sz="1200" b="0" kern="1200" dirty="0">
                          <a:solidFill>
                            <a:schemeClr val="tx1"/>
                          </a:solidFill>
                          <a:effectLst/>
                          <a:latin typeface="+mn-lt"/>
                          <a:ea typeface="+mn-ea"/>
                          <a:cs typeface="+mn-cs"/>
                        </a:rPr>
                        <a:t>La forêt l’accueillit d’un frisson dans les arbres. Le rêve s’envolait dans la nuit fraîche et sombre. Seul le bruit des grelots résonnait dans le noir, comme un rire d’enfant… Comme un rire d’enfant.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i="0" u="sng" dirty="0">
                          <a:solidFill>
                            <a:schemeClr val="tx1"/>
                          </a:solidFill>
                        </a:rPr>
                        <a:t>Compare les deux traîneaux sur lesquels l’écureuil se retrouve : à quoi servait le premier? Et le second?</a:t>
                      </a:r>
                    </a:p>
                    <a:p>
                      <a:endParaRPr lang="fr-FR" sz="12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123263"/>
                  </a:ext>
                </a:extLst>
              </a:tr>
            </a:tbl>
          </a:graphicData>
        </a:graphic>
      </p:graphicFrame>
    </p:spTree>
    <p:extLst>
      <p:ext uri="{BB962C8B-B14F-4D97-AF65-F5344CB8AC3E}">
        <p14:creationId xmlns:p14="http://schemas.microsoft.com/office/powerpoint/2010/main" val="293074681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355</Words>
  <Application>Microsoft Office PowerPoint</Application>
  <PresentationFormat>Format A4 (210 x 297 mm)</PresentationFormat>
  <Paragraphs>41</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Jérome</dc:creator>
  <cp:lastModifiedBy>Jérome</cp:lastModifiedBy>
  <cp:revision>7</cp:revision>
  <dcterms:created xsi:type="dcterms:W3CDTF">2016-12-11T10:05:34Z</dcterms:created>
  <dcterms:modified xsi:type="dcterms:W3CDTF">2016-12-11T14:53:49Z</dcterms:modified>
</cp:coreProperties>
</file>