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56" r:id="rId4"/>
    <p:sldId id="263" r:id="rId5"/>
    <p:sldId id="259" r:id="rId6"/>
    <p:sldId id="258" r:id="rId7"/>
    <p:sldId id="260" r:id="rId8"/>
    <p:sldId id="261" r:id="rId9"/>
    <p:sldId id="264" r:id="rId10"/>
    <p:sldId id="262" r:id="rId11"/>
    <p:sldId id="267" r:id="rId12"/>
    <p:sldId id="266" r:id="rId13"/>
  </p:sldIdLst>
  <p:sldSz cx="9906000" cy="6858000" type="A4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3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30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82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08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63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30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55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4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1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3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81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92A7-C5EC-4B25-9D38-E0612220960E}" type="datetimeFigureOut">
              <a:rPr lang="fr-FR" smtClean="0"/>
              <a:t>16/09/2017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F973-DF9F-487B-9054-8E4FD2519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05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1" y="53576"/>
            <a:ext cx="4960680" cy="3156802"/>
            <a:chOff x="0" y="556268"/>
            <a:chExt cx="4960680" cy="3156802"/>
          </a:xfrm>
        </p:grpSpPr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0" y="556268"/>
              <a:ext cx="2428788" cy="1523945"/>
              <a:chOff x="3379" y="73"/>
              <a:chExt cx="1581" cy="992"/>
            </a:xfrm>
          </p:grpSpPr>
          <p:sp>
            <p:nvSpPr>
              <p:cNvPr id="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oup 5"/>
            <p:cNvGrpSpPr>
              <a:grpSpLocks noChangeAspect="1"/>
            </p:cNvGrpSpPr>
            <p:nvPr/>
          </p:nvGrpSpPr>
          <p:grpSpPr bwMode="auto">
            <a:xfrm>
              <a:off x="2524211" y="556268"/>
              <a:ext cx="2436469" cy="1533162"/>
              <a:chOff x="3379" y="73"/>
              <a:chExt cx="1586" cy="998"/>
            </a:xfrm>
          </p:grpSpPr>
          <p:sp>
            <p:nvSpPr>
              <p:cNvPr id="3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" name="Group 5"/>
            <p:cNvGrpSpPr>
              <a:grpSpLocks noChangeAspect="1"/>
            </p:cNvGrpSpPr>
            <p:nvPr/>
          </p:nvGrpSpPr>
          <p:grpSpPr bwMode="auto">
            <a:xfrm>
              <a:off x="0" y="2189125"/>
              <a:ext cx="2428788" cy="1523945"/>
              <a:chOff x="3379" y="73"/>
              <a:chExt cx="1581" cy="992"/>
            </a:xfrm>
          </p:grpSpPr>
          <p:sp>
            <p:nvSpPr>
              <p:cNvPr id="3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oup 5"/>
            <p:cNvGrpSpPr>
              <a:grpSpLocks noChangeAspect="1"/>
            </p:cNvGrpSpPr>
            <p:nvPr/>
          </p:nvGrpSpPr>
          <p:grpSpPr bwMode="auto">
            <a:xfrm>
              <a:off x="2476500" y="2189125"/>
              <a:ext cx="2428788" cy="1523945"/>
              <a:chOff x="3379" y="73"/>
              <a:chExt cx="1581" cy="992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ZoneTexte 26"/>
            <p:cNvSpPr txBox="1"/>
            <p:nvPr/>
          </p:nvSpPr>
          <p:spPr>
            <a:xfrm>
              <a:off x="267192" y="902741"/>
              <a:ext cx="1894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fais le film de l’histoire dans ma tête.</a:t>
              </a:r>
              <a:endParaRPr lang="fr-FR" sz="1600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62042" y="817563"/>
              <a:ext cx="1872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personnages et je cherche les liens entre eux.</a:t>
              </a:r>
              <a:endParaRPr lang="fr-FR" sz="16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10499" y="2412487"/>
              <a:ext cx="18077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lieux sur les illustrations puis dans le texte (il y a des indices).</a:t>
              </a:r>
              <a:endParaRPr lang="fr-FR" sz="16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734526" y="2535597"/>
              <a:ext cx="191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cherche ce que ressentent les personnages.</a:t>
              </a:r>
              <a:endParaRPr lang="fr-FR" sz="1600" dirty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4960681" y="62793"/>
            <a:ext cx="4953000" cy="3156802"/>
            <a:chOff x="0" y="556268"/>
            <a:chExt cx="4953000" cy="3156802"/>
          </a:xfrm>
        </p:grpSpPr>
        <p:grpSp>
          <p:nvGrpSpPr>
            <p:cNvPr id="54" name="Group 5"/>
            <p:cNvGrpSpPr>
              <a:grpSpLocks noChangeAspect="1"/>
            </p:cNvGrpSpPr>
            <p:nvPr/>
          </p:nvGrpSpPr>
          <p:grpSpPr bwMode="auto">
            <a:xfrm>
              <a:off x="0" y="556268"/>
              <a:ext cx="2428788" cy="1523945"/>
              <a:chOff x="3379" y="73"/>
              <a:chExt cx="1581" cy="992"/>
            </a:xfrm>
          </p:grpSpPr>
          <p:sp>
            <p:nvSpPr>
              <p:cNvPr id="6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69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" name="Group 5"/>
            <p:cNvGrpSpPr>
              <a:grpSpLocks noChangeAspect="1"/>
            </p:cNvGrpSpPr>
            <p:nvPr/>
          </p:nvGrpSpPr>
          <p:grpSpPr bwMode="auto">
            <a:xfrm>
              <a:off x="2524212" y="556268"/>
              <a:ext cx="2428788" cy="1523945"/>
              <a:chOff x="3379" y="73"/>
              <a:chExt cx="1581" cy="992"/>
            </a:xfrm>
          </p:grpSpPr>
          <p:sp>
            <p:nvSpPr>
              <p:cNvPr id="6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67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Group 5"/>
            <p:cNvGrpSpPr>
              <a:grpSpLocks noChangeAspect="1"/>
            </p:cNvGrpSpPr>
            <p:nvPr/>
          </p:nvGrpSpPr>
          <p:grpSpPr bwMode="auto">
            <a:xfrm>
              <a:off x="0" y="2189125"/>
              <a:ext cx="2428788" cy="1523945"/>
              <a:chOff x="3379" y="73"/>
              <a:chExt cx="1581" cy="992"/>
            </a:xfrm>
          </p:grpSpPr>
          <p:sp>
            <p:nvSpPr>
              <p:cNvPr id="6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" name="Group 5"/>
            <p:cNvGrpSpPr>
              <a:grpSpLocks noChangeAspect="1"/>
            </p:cNvGrpSpPr>
            <p:nvPr/>
          </p:nvGrpSpPr>
          <p:grpSpPr bwMode="auto">
            <a:xfrm>
              <a:off x="2476500" y="2189125"/>
              <a:ext cx="2428788" cy="1523945"/>
              <a:chOff x="3379" y="73"/>
              <a:chExt cx="1581" cy="992"/>
            </a:xfrm>
          </p:grpSpPr>
          <p:sp>
            <p:nvSpPr>
              <p:cNvPr id="6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63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8" name="ZoneTexte 57"/>
            <p:cNvSpPr txBox="1"/>
            <p:nvPr/>
          </p:nvSpPr>
          <p:spPr>
            <a:xfrm>
              <a:off x="267192" y="902741"/>
              <a:ext cx="1894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fais le film de l’histoire dans ma tête.</a:t>
              </a:r>
              <a:endParaRPr lang="fr-FR" sz="1600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762042" y="817563"/>
              <a:ext cx="1872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personnages et je cherche les liens entre eux.</a:t>
              </a:r>
              <a:endParaRPr lang="fr-FR" sz="1600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0499" y="2412487"/>
              <a:ext cx="18077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lieux sur les illustrations puis dans le texte (il y a des indices).</a:t>
              </a:r>
              <a:endParaRPr lang="fr-FR" sz="1600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734526" y="2535597"/>
              <a:ext cx="191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cherche ce que ressentent les personnages.</a:t>
              </a:r>
              <a:endParaRPr lang="fr-FR" sz="1600" dirty="0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7681" y="3465770"/>
            <a:ext cx="4953000" cy="3156802"/>
            <a:chOff x="0" y="556268"/>
            <a:chExt cx="4953000" cy="3156802"/>
          </a:xfrm>
        </p:grpSpPr>
        <p:grpSp>
          <p:nvGrpSpPr>
            <p:cNvPr id="72" name="Group 5"/>
            <p:cNvGrpSpPr>
              <a:grpSpLocks noChangeAspect="1"/>
            </p:cNvGrpSpPr>
            <p:nvPr/>
          </p:nvGrpSpPr>
          <p:grpSpPr bwMode="auto">
            <a:xfrm>
              <a:off x="0" y="556268"/>
              <a:ext cx="2428788" cy="1523945"/>
              <a:chOff x="3379" y="73"/>
              <a:chExt cx="1581" cy="992"/>
            </a:xfrm>
          </p:grpSpPr>
          <p:sp>
            <p:nvSpPr>
              <p:cNvPr id="8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87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Group 5"/>
            <p:cNvGrpSpPr>
              <a:grpSpLocks noChangeAspect="1"/>
            </p:cNvGrpSpPr>
            <p:nvPr/>
          </p:nvGrpSpPr>
          <p:grpSpPr bwMode="auto">
            <a:xfrm>
              <a:off x="2524212" y="556268"/>
              <a:ext cx="2428788" cy="1523945"/>
              <a:chOff x="3379" y="73"/>
              <a:chExt cx="1581" cy="992"/>
            </a:xfrm>
          </p:grpSpPr>
          <p:sp>
            <p:nvSpPr>
              <p:cNvPr id="8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8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" name="Group 5"/>
            <p:cNvGrpSpPr>
              <a:grpSpLocks noChangeAspect="1"/>
            </p:cNvGrpSpPr>
            <p:nvPr/>
          </p:nvGrpSpPr>
          <p:grpSpPr bwMode="auto">
            <a:xfrm>
              <a:off x="0" y="2189125"/>
              <a:ext cx="2428788" cy="1523945"/>
              <a:chOff x="3379" y="73"/>
              <a:chExt cx="1581" cy="992"/>
            </a:xfrm>
          </p:grpSpPr>
          <p:sp>
            <p:nvSpPr>
              <p:cNvPr id="8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83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5" name="Group 5"/>
            <p:cNvGrpSpPr>
              <a:grpSpLocks noChangeAspect="1"/>
            </p:cNvGrpSpPr>
            <p:nvPr/>
          </p:nvGrpSpPr>
          <p:grpSpPr bwMode="auto">
            <a:xfrm>
              <a:off x="2476500" y="2189125"/>
              <a:ext cx="2428788" cy="1523945"/>
              <a:chOff x="3379" y="73"/>
              <a:chExt cx="1581" cy="992"/>
            </a:xfrm>
          </p:grpSpPr>
          <p:sp>
            <p:nvSpPr>
              <p:cNvPr id="8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8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" name="ZoneTexte 75"/>
            <p:cNvSpPr txBox="1"/>
            <p:nvPr/>
          </p:nvSpPr>
          <p:spPr>
            <a:xfrm>
              <a:off x="267192" y="902741"/>
              <a:ext cx="1894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fais le film de l’histoire dans ma tête.</a:t>
              </a:r>
              <a:endParaRPr lang="fr-FR" sz="16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762042" y="817563"/>
              <a:ext cx="1872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personnages et je cherche les liens entre eux.</a:t>
              </a:r>
              <a:endParaRPr lang="fr-FR" sz="16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310499" y="2412487"/>
              <a:ext cx="18077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lieux sur les illustrations puis dans le texte (il y a des indices).</a:t>
              </a:r>
              <a:endParaRPr lang="fr-FR" sz="16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734526" y="2535597"/>
              <a:ext cx="191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cherche ce que ressentent les personnages.</a:t>
              </a:r>
              <a:endParaRPr lang="fr-FR" sz="1600" dirty="0"/>
            </a:p>
          </p:txBody>
        </p:sp>
      </p:grpSp>
      <p:grpSp>
        <p:nvGrpSpPr>
          <p:cNvPr id="106" name="Groupe 105"/>
          <p:cNvGrpSpPr/>
          <p:nvPr/>
        </p:nvGrpSpPr>
        <p:grpSpPr>
          <a:xfrm>
            <a:off x="4960681" y="3474987"/>
            <a:ext cx="4953000" cy="3156802"/>
            <a:chOff x="0" y="556268"/>
            <a:chExt cx="4953000" cy="3156802"/>
          </a:xfrm>
        </p:grpSpPr>
        <p:grpSp>
          <p:nvGrpSpPr>
            <p:cNvPr id="107" name="Group 5"/>
            <p:cNvGrpSpPr>
              <a:grpSpLocks noChangeAspect="1"/>
            </p:cNvGrpSpPr>
            <p:nvPr/>
          </p:nvGrpSpPr>
          <p:grpSpPr bwMode="auto">
            <a:xfrm>
              <a:off x="0" y="556268"/>
              <a:ext cx="2428788" cy="1523945"/>
              <a:chOff x="3379" y="73"/>
              <a:chExt cx="1581" cy="992"/>
            </a:xfrm>
          </p:grpSpPr>
          <p:sp>
            <p:nvSpPr>
              <p:cNvPr id="12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2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8" name="Group 5"/>
            <p:cNvGrpSpPr>
              <a:grpSpLocks noChangeAspect="1"/>
            </p:cNvGrpSpPr>
            <p:nvPr/>
          </p:nvGrpSpPr>
          <p:grpSpPr bwMode="auto">
            <a:xfrm>
              <a:off x="2524212" y="556268"/>
              <a:ext cx="2428788" cy="1523945"/>
              <a:chOff x="3379" y="73"/>
              <a:chExt cx="1581" cy="992"/>
            </a:xfrm>
          </p:grpSpPr>
          <p:sp>
            <p:nvSpPr>
              <p:cNvPr id="11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2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9" name="Group 5"/>
            <p:cNvGrpSpPr>
              <a:grpSpLocks noChangeAspect="1"/>
            </p:cNvGrpSpPr>
            <p:nvPr/>
          </p:nvGrpSpPr>
          <p:grpSpPr bwMode="auto">
            <a:xfrm>
              <a:off x="0" y="2189125"/>
              <a:ext cx="2428788" cy="1523945"/>
              <a:chOff x="3379" y="73"/>
              <a:chExt cx="1581" cy="992"/>
            </a:xfrm>
          </p:grpSpPr>
          <p:sp>
            <p:nvSpPr>
              <p:cNvPr id="117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1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0" name="Group 5"/>
            <p:cNvGrpSpPr>
              <a:grpSpLocks noChangeAspect="1"/>
            </p:cNvGrpSpPr>
            <p:nvPr/>
          </p:nvGrpSpPr>
          <p:grpSpPr bwMode="auto">
            <a:xfrm>
              <a:off x="2476500" y="2189125"/>
              <a:ext cx="2428788" cy="1523945"/>
              <a:chOff x="3379" y="73"/>
              <a:chExt cx="1581" cy="992"/>
            </a:xfrm>
          </p:grpSpPr>
          <p:sp>
            <p:nvSpPr>
              <p:cNvPr id="11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1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1" name="ZoneTexte 110"/>
            <p:cNvSpPr txBox="1"/>
            <p:nvPr/>
          </p:nvSpPr>
          <p:spPr>
            <a:xfrm>
              <a:off x="267192" y="902741"/>
              <a:ext cx="1894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fais le film de l’histoire dans ma tête.</a:t>
              </a:r>
              <a:endParaRPr lang="fr-FR" sz="1600" dirty="0"/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2762042" y="817563"/>
              <a:ext cx="1872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personnages et je cherche les liens entre eux.</a:t>
              </a:r>
              <a:endParaRPr lang="fr-FR" sz="1600" dirty="0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310499" y="2412487"/>
              <a:ext cx="18077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lieux sur les illustrations puis dans le texte (il y a des indices).</a:t>
              </a:r>
              <a:endParaRPr lang="fr-FR" sz="1600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734526" y="2535597"/>
              <a:ext cx="191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cherche ce que ressentent les personnages.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449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20" name="ZoneTexte 19"/>
          <p:cNvSpPr txBox="1"/>
          <p:nvPr/>
        </p:nvSpPr>
        <p:spPr>
          <a:xfrm>
            <a:off x="0" y="1169551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3486150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22" name="ZoneTexte 21"/>
          <p:cNvSpPr txBox="1"/>
          <p:nvPr/>
        </p:nvSpPr>
        <p:spPr>
          <a:xfrm>
            <a:off x="0" y="2339102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4671298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24" name="ZoneTexte 23"/>
          <p:cNvSpPr txBox="1"/>
          <p:nvPr/>
        </p:nvSpPr>
        <p:spPr>
          <a:xfrm>
            <a:off x="4953000" y="0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28" name="ZoneTexte 27"/>
          <p:cNvSpPr txBox="1"/>
          <p:nvPr/>
        </p:nvSpPr>
        <p:spPr>
          <a:xfrm>
            <a:off x="4953000" y="1169551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29" name="ZoneTexte 28"/>
          <p:cNvSpPr txBox="1"/>
          <p:nvPr/>
        </p:nvSpPr>
        <p:spPr>
          <a:xfrm>
            <a:off x="4953000" y="3486150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30" name="ZoneTexte 29"/>
          <p:cNvSpPr txBox="1"/>
          <p:nvPr/>
        </p:nvSpPr>
        <p:spPr>
          <a:xfrm>
            <a:off x="4953000" y="2339102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  <p:sp>
        <p:nvSpPr>
          <p:cNvPr id="31" name="ZoneTexte 30"/>
          <p:cNvSpPr txBox="1"/>
          <p:nvPr/>
        </p:nvSpPr>
        <p:spPr>
          <a:xfrm>
            <a:off x="4953000" y="4671298"/>
            <a:ext cx="495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u="sng" dirty="0" smtClean="0"/>
              <a:t>Imagine le mot laissé par la maitresse.</a:t>
            </a:r>
          </a:p>
          <a:p>
            <a:endParaRPr lang="fr-FR" sz="1400" b="1" u="sng" dirty="0"/>
          </a:p>
        </p:txBody>
      </p:sp>
    </p:spTree>
    <p:extLst>
      <p:ext uri="{BB962C8B-B14F-4D97-AF65-F5344CB8AC3E}">
        <p14:creationId xmlns:p14="http://schemas.microsoft.com/office/powerpoint/2010/main" val="265001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495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100" u="sng" dirty="0" smtClean="0"/>
          </a:p>
          <a:p>
            <a:r>
              <a:rPr lang="fr-FR" sz="1100" u="sng" dirty="0" smtClean="0"/>
              <a:t>Stratégie travaillée</a:t>
            </a:r>
            <a:r>
              <a:rPr lang="fr-FR" sz="1100" dirty="0" smtClean="0"/>
              <a:t>: </a:t>
            </a:r>
            <a:r>
              <a:rPr lang="fr-FR" sz="1100" dirty="0" smtClean="0"/>
              <a:t>repérer les éléments de la 1</a:t>
            </a:r>
            <a:r>
              <a:rPr lang="fr-FR" sz="1100" baseline="30000" dirty="0" smtClean="0"/>
              <a:t>ère</a:t>
            </a:r>
            <a:r>
              <a:rPr lang="fr-FR" sz="1100" dirty="0" smtClean="0"/>
              <a:t> de couverture</a:t>
            </a:r>
            <a:endParaRPr lang="fr-FR" sz="1100" dirty="0" smtClean="0"/>
          </a:p>
          <a:p>
            <a:endParaRPr lang="fr-FR" sz="1400" dirty="0" smtClean="0"/>
          </a:p>
          <a:p>
            <a:r>
              <a:rPr lang="fr-FR" sz="1400" u="sng" dirty="0" smtClean="0"/>
              <a:t>Complète avec:</a:t>
            </a:r>
            <a:r>
              <a:rPr lang="fr-FR" sz="1400" dirty="0" smtClean="0"/>
              <a:t> </a:t>
            </a:r>
            <a:r>
              <a:rPr lang="fr-FR" dirty="0" smtClean="0">
                <a:latin typeface="Cursive standard" pitchFamily="2" charset="0"/>
              </a:rPr>
              <a:t>auteur, illustrateur, titre </a:t>
            </a:r>
            <a:r>
              <a:rPr lang="fr-FR" sz="1400" dirty="0" smtClean="0"/>
              <a:t>et </a:t>
            </a:r>
            <a:r>
              <a:rPr lang="fr-FR" dirty="0" smtClean="0">
                <a:latin typeface="Cursive standard" pitchFamily="2" charset="0"/>
              </a:rPr>
              <a:t>éditeur</a:t>
            </a:r>
            <a:r>
              <a:rPr lang="fr-FR" sz="1400" dirty="0" smtClean="0"/>
              <a:t>.</a:t>
            </a:r>
            <a:endParaRPr lang="fr-FR" sz="1400" dirty="0" smtClean="0"/>
          </a:p>
        </p:txBody>
      </p:sp>
      <p:grpSp>
        <p:nvGrpSpPr>
          <p:cNvPr id="3" name="Groupe 2"/>
          <p:cNvGrpSpPr/>
          <p:nvPr/>
        </p:nvGrpSpPr>
        <p:grpSpPr>
          <a:xfrm>
            <a:off x="635493" y="2360050"/>
            <a:ext cx="3245849" cy="4193214"/>
            <a:chOff x="635493" y="2360050"/>
            <a:chExt cx="3245849" cy="4193214"/>
          </a:xfrm>
        </p:grpSpPr>
        <p:pic>
          <p:nvPicPr>
            <p:cNvPr id="1026" name="Picture 2" descr="Résultat de recherche d'images pour &quot;la maîtresse de lulu a disparu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08" y="3171145"/>
              <a:ext cx="2915849" cy="2678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necteur droit avec flèche 6"/>
            <p:cNvCxnSpPr/>
            <p:nvPr/>
          </p:nvCxnSpPr>
          <p:spPr>
            <a:xfrm flipH="1">
              <a:off x="2060169" y="2541873"/>
              <a:ext cx="69542" cy="7979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3423590" y="2360050"/>
              <a:ext cx="457752" cy="1201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635493" y="2710506"/>
              <a:ext cx="645238" cy="851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V="1">
              <a:off x="3088562" y="5751662"/>
              <a:ext cx="0" cy="8016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2277503" y="3538990"/>
              <a:ext cx="1195040" cy="2024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107427" y="3538990"/>
              <a:ext cx="1195040" cy="2024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673966" y="5571782"/>
              <a:ext cx="829192" cy="1932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963044" y="0"/>
            <a:ext cx="495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100" u="sng" dirty="0" smtClean="0"/>
          </a:p>
          <a:p>
            <a:r>
              <a:rPr lang="fr-FR" sz="1100" u="sng" dirty="0" smtClean="0"/>
              <a:t>Stratégie travaillée</a:t>
            </a:r>
            <a:r>
              <a:rPr lang="fr-FR" sz="1100" dirty="0" smtClean="0"/>
              <a:t>: </a:t>
            </a:r>
            <a:r>
              <a:rPr lang="fr-FR" sz="1100" dirty="0" smtClean="0"/>
              <a:t>repérer les éléments de la 1</a:t>
            </a:r>
            <a:r>
              <a:rPr lang="fr-FR" sz="1100" baseline="30000" dirty="0" smtClean="0"/>
              <a:t>ère</a:t>
            </a:r>
            <a:r>
              <a:rPr lang="fr-FR" sz="1100" dirty="0" smtClean="0"/>
              <a:t> de couverture</a:t>
            </a:r>
            <a:endParaRPr lang="fr-FR" sz="1100" dirty="0" smtClean="0"/>
          </a:p>
          <a:p>
            <a:endParaRPr lang="fr-FR" sz="1400" dirty="0" smtClean="0"/>
          </a:p>
          <a:p>
            <a:r>
              <a:rPr lang="fr-FR" sz="1400" u="sng" dirty="0" smtClean="0"/>
              <a:t>Complète avec:</a:t>
            </a:r>
            <a:r>
              <a:rPr lang="fr-FR" sz="1400" dirty="0" smtClean="0"/>
              <a:t> </a:t>
            </a:r>
            <a:r>
              <a:rPr lang="fr-FR" dirty="0" smtClean="0">
                <a:latin typeface="Cursive standard" pitchFamily="2" charset="0"/>
              </a:rPr>
              <a:t>auteur, illustrateur, titre </a:t>
            </a:r>
            <a:r>
              <a:rPr lang="fr-FR" sz="1400" dirty="0" smtClean="0"/>
              <a:t>et </a:t>
            </a:r>
            <a:r>
              <a:rPr lang="fr-FR" dirty="0" smtClean="0">
                <a:latin typeface="Cursive standard" pitchFamily="2" charset="0"/>
              </a:rPr>
              <a:t>éditeur</a:t>
            </a:r>
            <a:r>
              <a:rPr lang="fr-FR" sz="1400" dirty="0" smtClean="0"/>
              <a:t>.</a:t>
            </a:r>
            <a:endParaRPr lang="fr-FR" sz="1400" dirty="0" smtClean="0"/>
          </a:p>
        </p:txBody>
      </p:sp>
      <p:grpSp>
        <p:nvGrpSpPr>
          <p:cNvPr id="17" name="Groupe 16"/>
          <p:cNvGrpSpPr/>
          <p:nvPr/>
        </p:nvGrpSpPr>
        <p:grpSpPr>
          <a:xfrm>
            <a:off x="5598537" y="2360050"/>
            <a:ext cx="3245849" cy="4193214"/>
            <a:chOff x="635493" y="2360050"/>
            <a:chExt cx="3245849" cy="4193214"/>
          </a:xfrm>
        </p:grpSpPr>
        <p:pic>
          <p:nvPicPr>
            <p:cNvPr id="18" name="Picture 2" descr="Résultat de recherche d'images pour &quot;la maîtresse de lulu a disparu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08" y="3171145"/>
              <a:ext cx="2915849" cy="2678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Connecteur droit avec flèche 18"/>
            <p:cNvCxnSpPr/>
            <p:nvPr/>
          </p:nvCxnSpPr>
          <p:spPr>
            <a:xfrm flipH="1">
              <a:off x="2060169" y="2541873"/>
              <a:ext cx="69542" cy="7979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3423590" y="2360050"/>
              <a:ext cx="457752" cy="1201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635493" y="2710506"/>
              <a:ext cx="645238" cy="851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V="1">
              <a:off x="3088562" y="5751662"/>
              <a:ext cx="0" cy="8016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2277503" y="3538990"/>
              <a:ext cx="1195040" cy="2024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107427" y="3538990"/>
              <a:ext cx="1195040" cy="2024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673966" y="5571782"/>
              <a:ext cx="829192" cy="1932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7083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a maîtresse de lulu a dispar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0" y="115888"/>
            <a:ext cx="2807478" cy="2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ésultat de recherche d'images pour &quot;la maîtresse de lulu a dispar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0" y="2848202"/>
            <a:ext cx="2807478" cy="2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 de recherche d'images pour &quot;la maîtresse de lulu a dispar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80" y="115888"/>
            <a:ext cx="2807478" cy="2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ésultat de recherche d'images pour &quot;la maîtresse de lulu a dispar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80" y="2848202"/>
            <a:ext cx="2807478" cy="2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la maîtresse de lulu a dispar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80" y="115888"/>
            <a:ext cx="2807478" cy="2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ésultat de recherche d'images pour &quot;la maîtresse de lulu a dispar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80" y="2848202"/>
            <a:ext cx="2807478" cy="2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7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7681" y="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DK New Beginnings" panose="02000000000000000000" pitchFamily="50" charset="0"/>
              </a:rPr>
              <a:t>Mes stratégies de lecture (période 1)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DK New Beginnings" panose="02000000000000000000" pitchFamily="50" charset="0"/>
              </a:rPr>
              <a:t>pour mieux comprendre les histoires.</a:t>
            </a:r>
            <a:endParaRPr lang="fr-FR" sz="1600" dirty="0">
              <a:latin typeface="DK New Beginnings" panose="02000000000000000000" pitchFamily="50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952692" y="951170"/>
            <a:ext cx="4953003" cy="3156802"/>
            <a:chOff x="0" y="556268"/>
            <a:chExt cx="4953003" cy="3156802"/>
          </a:xfrm>
        </p:grpSpPr>
        <p:grpSp>
          <p:nvGrpSpPr>
            <p:cNvPr id="21" name="Group 5"/>
            <p:cNvGrpSpPr>
              <a:grpSpLocks noChangeAspect="1"/>
            </p:cNvGrpSpPr>
            <p:nvPr/>
          </p:nvGrpSpPr>
          <p:grpSpPr bwMode="auto">
            <a:xfrm>
              <a:off x="0" y="556268"/>
              <a:ext cx="2428788" cy="1523945"/>
              <a:chOff x="3379" y="73"/>
              <a:chExt cx="1581" cy="992"/>
            </a:xfrm>
          </p:grpSpPr>
          <p:sp>
            <p:nvSpPr>
              <p:cNvPr id="3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roup 5"/>
            <p:cNvGrpSpPr>
              <a:grpSpLocks noChangeAspect="1"/>
            </p:cNvGrpSpPr>
            <p:nvPr/>
          </p:nvGrpSpPr>
          <p:grpSpPr bwMode="auto">
            <a:xfrm>
              <a:off x="2491953" y="556268"/>
              <a:ext cx="2461050" cy="1533162"/>
              <a:chOff x="3358" y="73"/>
              <a:chExt cx="1602" cy="998"/>
            </a:xfrm>
          </p:grpSpPr>
          <p:sp>
            <p:nvSpPr>
              <p:cNvPr id="3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Group 5"/>
            <p:cNvGrpSpPr>
              <a:grpSpLocks noChangeAspect="1"/>
            </p:cNvGrpSpPr>
            <p:nvPr/>
          </p:nvGrpSpPr>
          <p:grpSpPr bwMode="auto">
            <a:xfrm>
              <a:off x="0" y="2189125"/>
              <a:ext cx="2428788" cy="1523945"/>
              <a:chOff x="3379" y="73"/>
              <a:chExt cx="1581" cy="992"/>
            </a:xfrm>
          </p:grpSpPr>
          <p:sp>
            <p:nvSpPr>
              <p:cNvPr id="3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5"/>
            <p:cNvGrpSpPr>
              <a:grpSpLocks noChangeAspect="1"/>
            </p:cNvGrpSpPr>
            <p:nvPr/>
          </p:nvGrpSpPr>
          <p:grpSpPr bwMode="auto">
            <a:xfrm>
              <a:off x="2476500" y="2189125"/>
              <a:ext cx="2428788" cy="1523945"/>
              <a:chOff x="3379" y="73"/>
              <a:chExt cx="1581" cy="992"/>
            </a:xfrm>
          </p:grpSpPr>
          <p:sp>
            <p:nvSpPr>
              <p:cNvPr id="2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267192" y="902741"/>
              <a:ext cx="1894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fais le film de l’histoire dans ma tête.</a:t>
              </a:r>
              <a:endParaRPr lang="fr-FR" sz="16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729384" y="817563"/>
              <a:ext cx="1872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personnages et je cherche les liens entre eux.</a:t>
              </a:r>
              <a:endParaRPr lang="fr-FR" sz="16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10499" y="2412487"/>
              <a:ext cx="18077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lieux sur les illustrations puis dans le texte (il y a des indices).</a:t>
              </a:r>
              <a:endParaRPr lang="fr-FR" sz="16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734526" y="2535597"/>
              <a:ext cx="191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cherche ce que ressentent les personnages.</a:t>
              </a:r>
              <a:endParaRPr lang="fr-FR" sz="1600" dirty="0"/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4960373" y="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DK New Beginnings" panose="02000000000000000000" pitchFamily="50" charset="0"/>
              </a:rPr>
              <a:t>Mes stratégies de lecture (période 1)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DK New Beginnings" panose="02000000000000000000" pitchFamily="50" charset="0"/>
              </a:rPr>
              <a:t>pour mieux comprendre les histoires.</a:t>
            </a:r>
            <a:endParaRPr lang="fr-FR" sz="1600" dirty="0">
              <a:latin typeface="DK New Beginnings" panose="02000000000000000000" pitchFamily="50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7681" y="951170"/>
            <a:ext cx="4953003" cy="3156802"/>
            <a:chOff x="0" y="556268"/>
            <a:chExt cx="4953003" cy="3156802"/>
          </a:xfrm>
        </p:grpSpPr>
        <p:grpSp>
          <p:nvGrpSpPr>
            <p:cNvPr id="39" name="Group 5"/>
            <p:cNvGrpSpPr>
              <a:grpSpLocks noChangeAspect="1"/>
            </p:cNvGrpSpPr>
            <p:nvPr/>
          </p:nvGrpSpPr>
          <p:grpSpPr bwMode="auto">
            <a:xfrm>
              <a:off x="0" y="556268"/>
              <a:ext cx="2428788" cy="1523945"/>
              <a:chOff x="3379" y="73"/>
              <a:chExt cx="1581" cy="992"/>
            </a:xfrm>
          </p:grpSpPr>
          <p:sp>
            <p:nvSpPr>
              <p:cNvPr id="5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" name="Group 5"/>
            <p:cNvGrpSpPr>
              <a:grpSpLocks noChangeAspect="1"/>
            </p:cNvGrpSpPr>
            <p:nvPr/>
          </p:nvGrpSpPr>
          <p:grpSpPr bwMode="auto">
            <a:xfrm>
              <a:off x="2491953" y="556268"/>
              <a:ext cx="2461050" cy="1533162"/>
              <a:chOff x="3358" y="73"/>
              <a:chExt cx="1602" cy="998"/>
            </a:xfrm>
          </p:grpSpPr>
          <p:sp>
            <p:nvSpPr>
              <p:cNvPr id="5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5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" name="Group 5"/>
            <p:cNvGrpSpPr>
              <a:grpSpLocks noChangeAspect="1"/>
            </p:cNvGrpSpPr>
            <p:nvPr/>
          </p:nvGrpSpPr>
          <p:grpSpPr bwMode="auto">
            <a:xfrm>
              <a:off x="0" y="2189125"/>
              <a:ext cx="2428788" cy="1523945"/>
              <a:chOff x="3379" y="73"/>
              <a:chExt cx="1581" cy="992"/>
            </a:xfrm>
          </p:grpSpPr>
          <p:sp>
            <p:nvSpPr>
              <p:cNvPr id="4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" name="Group 5"/>
            <p:cNvGrpSpPr>
              <a:grpSpLocks noChangeAspect="1"/>
            </p:cNvGrpSpPr>
            <p:nvPr/>
          </p:nvGrpSpPr>
          <p:grpSpPr bwMode="auto">
            <a:xfrm>
              <a:off x="2476500" y="2189125"/>
              <a:ext cx="2428788" cy="1523945"/>
              <a:chOff x="3379" y="73"/>
              <a:chExt cx="1581" cy="992"/>
            </a:xfrm>
          </p:grpSpPr>
          <p:sp>
            <p:nvSpPr>
              <p:cNvPr id="47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9" y="73"/>
                <a:ext cx="158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73"/>
                <a:ext cx="1586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" name="ZoneTexte 42"/>
            <p:cNvSpPr txBox="1"/>
            <p:nvPr/>
          </p:nvSpPr>
          <p:spPr>
            <a:xfrm>
              <a:off x="267192" y="902741"/>
              <a:ext cx="1894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fais le film de l’histoire dans ma tête.</a:t>
              </a:r>
              <a:endParaRPr lang="fr-FR" sz="16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729384" y="817563"/>
              <a:ext cx="1872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personnages et je cherche les liens entre eux.</a:t>
              </a:r>
              <a:endParaRPr lang="fr-FR" sz="16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10499" y="2412487"/>
              <a:ext cx="18077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visualise les lieux sur les illustrations puis dans le texte (il y a des indices).</a:t>
              </a:r>
              <a:endParaRPr lang="fr-FR" sz="16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2734526" y="2535597"/>
              <a:ext cx="191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Je cherche ce que ressentent les personnages.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58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5127171" y="141514"/>
            <a:ext cx="4702629" cy="66248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/>
              <a:t>Oh </a:t>
            </a:r>
            <a:r>
              <a:rPr lang="fr-FR" sz="1200" dirty="0"/>
              <a:t>! Que son cartable est lourd. </a:t>
            </a:r>
            <a:r>
              <a:rPr lang="fr-FR" sz="1200" dirty="0" smtClean="0"/>
              <a:t>Il doit </a:t>
            </a:r>
            <a:r>
              <a:rPr lang="fr-FR" sz="1200" dirty="0"/>
              <a:t>peser dix Lulu au </a:t>
            </a:r>
            <a:r>
              <a:rPr lang="fr-FR" sz="1200" dirty="0" smtClean="0"/>
              <a:t>moins. Sur </a:t>
            </a:r>
            <a:r>
              <a:rPr lang="fr-FR" sz="1200" dirty="0"/>
              <a:t>le chemin Lulu rejoint ses </a:t>
            </a:r>
            <a:r>
              <a:rPr lang="fr-FR" sz="1200" dirty="0" smtClean="0"/>
              <a:t>amis. </a:t>
            </a:r>
            <a:r>
              <a:rPr lang="fr-FR" sz="1200" dirty="0" err="1" smtClean="0"/>
              <a:t>Bavouille</a:t>
            </a:r>
            <a:r>
              <a:rPr lang="fr-FR" sz="1200" dirty="0" smtClean="0"/>
              <a:t> </a:t>
            </a:r>
            <a:r>
              <a:rPr lang="fr-FR" sz="1200" dirty="0"/>
              <a:t>l’escargot récite sa poésie </a:t>
            </a:r>
            <a:r>
              <a:rPr lang="fr-FR" sz="1200" dirty="0" smtClean="0"/>
              <a:t>à chante-faux </a:t>
            </a:r>
            <a:r>
              <a:rPr lang="fr-FR" sz="1200" dirty="0"/>
              <a:t>le </a:t>
            </a:r>
            <a:r>
              <a:rPr lang="fr-FR" sz="1200" dirty="0" smtClean="0"/>
              <a:t>Rossignol. Belotte </a:t>
            </a:r>
            <a:r>
              <a:rPr lang="fr-FR" sz="1200" dirty="0"/>
              <a:t>et </a:t>
            </a:r>
            <a:r>
              <a:rPr lang="fr-FR" sz="1200" dirty="0" err="1"/>
              <a:t>Rebelotte</a:t>
            </a:r>
            <a:r>
              <a:rPr lang="fr-FR" sz="1200" dirty="0"/>
              <a:t>, les </a:t>
            </a:r>
            <a:r>
              <a:rPr lang="fr-FR" sz="1200" dirty="0" smtClean="0"/>
              <a:t>belettes rigolotes</a:t>
            </a:r>
            <a:r>
              <a:rPr lang="fr-FR" sz="1200" dirty="0"/>
              <a:t>, peinent sur cette </a:t>
            </a:r>
            <a:r>
              <a:rPr lang="fr-FR" sz="1200" dirty="0" smtClean="0"/>
              <a:t>méchante table </a:t>
            </a:r>
            <a:r>
              <a:rPr lang="fr-FR" sz="1200" dirty="0"/>
              <a:t>des 3, qui a plus de </a:t>
            </a:r>
            <a:r>
              <a:rPr lang="fr-FR" sz="1200" dirty="0" smtClean="0"/>
              <a:t>chiffres qu’elles </a:t>
            </a:r>
            <a:r>
              <a:rPr lang="fr-FR" sz="1200" dirty="0"/>
              <a:t>n’ont de doigts. </a:t>
            </a:r>
            <a:endParaRPr lang="fr-FR" sz="1200" dirty="0" smtClean="0"/>
          </a:p>
          <a:p>
            <a:pPr>
              <a:lnSpc>
                <a:spcPct val="150000"/>
              </a:lnSpc>
            </a:pPr>
            <a:r>
              <a:rPr lang="fr-FR" sz="1200" b="1" dirty="0" smtClean="0"/>
              <a:t>« </a:t>
            </a:r>
            <a:r>
              <a:rPr lang="fr-FR" sz="1200" b="1" dirty="0"/>
              <a:t>Tiens </a:t>
            </a:r>
            <a:r>
              <a:rPr lang="fr-FR" sz="1200" b="1" dirty="0" smtClean="0"/>
              <a:t>mais qui </a:t>
            </a:r>
            <a:r>
              <a:rPr lang="fr-FR" sz="1200" b="1" dirty="0"/>
              <a:t>arrive dans l’autre sens ? </a:t>
            </a:r>
            <a:r>
              <a:rPr lang="fr-FR" sz="1200" b="1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C ‘est Rien-ne-sert, le lièvre même pas </a:t>
            </a:r>
            <a:r>
              <a:rPr lang="fr-FR" sz="1200" dirty="0" smtClean="0"/>
              <a:t>roux, avec </a:t>
            </a:r>
            <a:r>
              <a:rPr lang="fr-FR" sz="1200" dirty="0"/>
              <a:t>son petit air par en dessous et ses </a:t>
            </a:r>
            <a:r>
              <a:rPr lang="fr-FR" sz="1200" dirty="0" smtClean="0"/>
              <a:t>mains cachées </a:t>
            </a:r>
            <a:r>
              <a:rPr lang="fr-FR" sz="1200" dirty="0"/>
              <a:t>dans le dos.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« Qui ? Que ? Quoi ? Moi ? Quel dos ? </a:t>
            </a:r>
            <a:r>
              <a:rPr lang="fr-FR" sz="1200" b="1" dirty="0" smtClean="0"/>
              <a:t>Quelles mains </a:t>
            </a:r>
            <a:r>
              <a:rPr lang="fr-FR" sz="1200" b="1" dirty="0"/>
              <a:t>? Non ! Pourquoi ? </a:t>
            </a:r>
            <a:r>
              <a:rPr lang="fr-FR" sz="1200" b="1" dirty="0" smtClean="0"/>
              <a:t>» 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Vraiment </a:t>
            </a:r>
            <a:r>
              <a:rPr lang="fr-FR" sz="1200" dirty="0"/>
              <a:t>ce lièvre est un drôle de coco </a:t>
            </a:r>
            <a:r>
              <a:rPr lang="fr-FR" sz="1200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« Laissons-le, nous ne sommes pas en avance… »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Arrivé en haut de la montée, Lulu et ses </a:t>
            </a:r>
            <a:r>
              <a:rPr lang="fr-FR" sz="1200" dirty="0" smtClean="0"/>
              <a:t>amis s’arrêtent </a:t>
            </a:r>
            <a:r>
              <a:rPr lang="fr-FR" sz="1200" dirty="0"/>
              <a:t>à la vue de leur école. Comme </a:t>
            </a:r>
            <a:r>
              <a:rPr lang="fr-FR" sz="1200" dirty="0" smtClean="0"/>
              <a:t>chaque jour </a:t>
            </a:r>
            <a:r>
              <a:rPr lang="fr-FR" sz="1200" dirty="0"/>
              <a:t>que fabrique l’année, leurs yeux et leur </a:t>
            </a:r>
            <a:r>
              <a:rPr lang="fr-FR" sz="1200" dirty="0" smtClean="0"/>
              <a:t>cœur décollent </a:t>
            </a:r>
            <a:r>
              <a:rPr lang="fr-FR" sz="1200" dirty="0"/>
              <a:t>: elle est si belle !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Son toit, sa cheminée et sa cloche qui étincelle, </a:t>
            </a:r>
            <a:r>
              <a:rPr lang="fr-FR" sz="1200" dirty="0" smtClean="0"/>
              <a:t>sa cour </a:t>
            </a:r>
            <a:r>
              <a:rPr lang="fr-FR" sz="1200" dirty="0"/>
              <a:t>fleurie et le grand arbre pour l’ombrager, </a:t>
            </a:r>
            <a:r>
              <a:rPr lang="fr-FR" sz="1200" dirty="0" smtClean="0"/>
              <a:t>son banc</a:t>
            </a:r>
            <a:r>
              <a:rPr lang="fr-FR" sz="1200" dirty="0"/>
              <a:t>, sa marelle et tous les secrets qu’elle </a:t>
            </a:r>
            <a:r>
              <a:rPr lang="fr-FR" sz="1200" dirty="0" smtClean="0"/>
              <a:t>saura garder </a:t>
            </a:r>
            <a:r>
              <a:rPr lang="fr-FR" sz="1200" dirty="0"/>
              <a:t>pour elle</a:t>
            </a:r>
            <a:r>
              <a:rPr lang="fr-FR" sz="1200" dirty="0" smtClean="0"/>
              <a:t>.</a:t>
            </a:r>
          </a:p>
          <a:p>
            <a:pPr>
              <a:lnSpc>
                <a:spcPct val="150000"/>
              </a:lnSpc>
            </a:pPr>
            <a:endParaRPr lang="fr-FR" sz="1400" dirty="0" smtClean="0"/>
          </a:p>
          <a:p>
            <a:pPr>
              <a:lnSpc>
                <a:spcPct val="150000"/>
              </a:lnSpc>
            </a:pPr>
            <a:endParaRPr lang="fr-FR" sz="1400" dirty="0"/>
          </a:p>
          <a:p>
            <a:pPr>
              <a:lnSpc>
                <a:spcPct val="150000"/>
              </a:lnSpc>
            </a:pPr>
            <a:endParaRPr lang="fr-FR" sz="1400" dirty="0" smtClean="0"/>
          </a:p>
          <a:p>
            <a:pPr>
              <a:lnSpc>
                <a:spcPct val="150000"/>
              </a:lnSpc>
            </a:pPr>
            <a:endParaRPr lang="fr-FR" sz="1400" dirty="0" smtClean="0"/>
          </a:p>
          <a:p>
            <a:pPr algn="r">
              <a:lnSpc>
                <a:spcPct val="150000"/>
              </a:lnSpc>
            </a:pPr>
            <a:r>
              <a:rPr lang="fr-FR" sz="1100" dirty="0" smtClean="0"/>
              <a:t>Extrait de </a:t>
            </a:r>
            <a:r>
              <a:rPr lang="fr-FR" sz="1100" i="1" dirty="0" smtClean="0"/>
              <a:t>La maitresse de Lulu a disparu!</a:t>
            </a:r>
            <a:r>
              <a:rPr lang="fr-FR" sz="1100" dirty="0" smtClean="0"/>
              <a:t> De Daniel </a:t>
            </a:r>
            <a:r>
              <a:rPr lang="fr-FR" sz="1100" dirty="0" err="1" smtClean="0"/>
              <a:t>Picouly</a:t>
            </a:r>
            <a:endParaRPr lang="fr-FR" sz="1100" dirty="0" smtClean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5191124"/>
            <a:ext cx="2977952" cy="1241939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106844" y="141514"/>
            <a:ext cx="4702629" cy="66248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/>
              <a:t>Oh </a:t>
            </a:r>
            <a:r>
              <a:rPr lang="fr-FR" sz="1200" dirty="0"/>
              <a:t>! Que son cartable est lourd. </a:t>
            </a:r>
            <a:r>
              <a:rPr lang="fr-FR" sz="1200" dirty="0" smtClean="0"/>
              <a:t>Il doit </a:t>
            </a:r>
            <a:r>
              <a:rPr lang="fr-FR" sz="1200" dirty="0"/>
              <a:t>peser dix Lulu au </a:t>
            </a:r>
            <a:r>
              <a:rPr lang="fr-FR" sz="1200" dirty="0" smtClean="0"/>
              <a:t>moins. Sur </a:t>
            </a:r>
            <a:r>
              <a:rPr lang="fr-FR" sz="1200" dirty="0"/>
              <a:t>le chemin Lulu rejoint ses </a:t>
            </a:r>
            <a:r>
              <a:rPr lang="fr-FR" sz="1200" dirty="0" smtClean="0"/>
              <a:t>amis. </a:t>
            </a:r>
            <a:r>
              <a:rPr lang="fr-FR" sz="1200" dirty="0" err="1" smtClean="0"/>
              <a:t>Bavouille</a:t>
            </a:r>
            <a:r>
              <a:rPr lang="fr-FR" sz="1200" dirty="0" smtClean="0"/>
              <a:t> </a:t>
            </a:r>
            <a:r>
              <a:rPr lang="fr-FR" sz="1200" dirty="0"/>
              <a:t>l’escargot récite sa poésie </a:t>
            </a:r>
            <a:r>
              <a:rPr lang="fr-FR" sz="1200" dirty="0" smtClean="0"/>
              <a:t>à chante-faux </a:t>
            </a:r>
            <a:r>
              <a:rPr lang="fr-FR" sz="1200" dirty="0"/>
              <a:t>le </a:t>
            </a:r>
            <a:r>
              <a:rPr lang="fr-FR" sz="1200" dirty="0" smtClean="0"/>
              <a:t>Rossignol. Belotte </a:t>
            </a:r>
            <a:r>
              <a:rPr lang="fr-FR" sz="1200" dirty="0"/>
              <a:t>et </a:t>
            </a:r>
            <a:r>
              <a:rPr lang="fr-FR" sz="1200" dirty="0" err="1"/>
              <a:t>Rebelotte</a:t>
            </a:r>
            <a:r>
              <a:rPr lang="fr-FR" sz="1200" dirty="0"/>
              <a:t>, les </a:t>
            </a:r>
            <a:r>
              <a:rPr lang="fr-FR" sz="1200" dirty="0" smtClean="0"/>
              <a:t>belettes rigolotes</a:t>
            </a:r>
            <a:r>
              <a:rPr lang="fr-FR" sz="1200" dirty="0"/>
              <a:t>, peinent sur cette </a:t>
            </a:r>
            <a:r>
              <a:rPr lang="fr-FR" sz="1200" dirty="0" smtClean="0"/>
              <a:t>méchante table </a:t>
            </a:r>
            <a:r>
              <a:rPr lang="fr-FR" sz="1200" dirty="0"/>
              <a:t>des 3, qui a plus de </a:t>
            </a:r>
            <a:r>
              <a:rPr lang="fr-FR" sz="1200" dirty="0" smtClean="0"/>
              <a:t>chiffres qu’elles </a:t>
            </a:r>
            <a:r>
              <a:rPr lang="fr-FR" sz="1200" dirty="0"/>
              <a:t>n’ont de doigts. </a:t>
            </a:r>
            <a:endParaRPr lang="fr-FR" sz="1200" dirty="0" smtClean="0"/>
          </a:p>
          <a:p>
            <a:pPr>
              <a:lnSpc>
                <a:spcPct val="150000"/>
              </a:lnSpc>
            </a:pPr>
            <a:r>
              <a:rPr lang="fr-FR" sz="1200" b="1" dirty="0" smtClean="0"/>
              <a:t>« </a:t>
            </a:r>
            <a:r>
              <a:rPr lang="fr-FR" sz="1200" b="1" dirty="0"/>
              <a:t>Tiens </a:t>
            </a:r>
            <a:r>
              <a:rPr lang="fr-FR" sz="1200" b="1" dirty="0" smtClean="0"/>
              <a:t>mais qui </a:t>
            </a:r>
            <a:r>
              <a:rPr lang="fr-FR" sz="1200" b="1" dirty="0"/>
              <a:t>arrive dans l’autre sens ? </a:t>
            </a:r>
            <a:r>
              <a:rPr lang="fr-FR" sz="1200" b="1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C ‘est Rien-ne-sert, le lièvre même pas </a:t>
            </a:r>
            <a:r>
              <a:rPr lang="fr-FR" sz="1200" dirty="0" smtClean="0"/>
              <a:t>roux, avec </a:t>
            </a:r>
            <a:r>
              <a:rPr lang="fr-FR" sz="1200" dirty="0"/>
              <a:t>son petit air par en dessous et ses </a:t>
            </a:r>
            <a:r>
              <a:rPr lang="fr-FR" sz="1200" dirty="0" smtClean="0"/>
              <a:t>mains cachées </a:t>
            </a:r>
            <a:r>
              <a:rPr lang="fr-FR" sz="1200" dirty="0"/>
              <a:t>dans le dos.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« Qui ? Que ? Quoi ? Moi ? Quel dos ? </a:t>
            </a:r>
            <a:r>
              <a:rPr lang="fr-FR" sz="1200" b="1" dirty="0" smtClean="0"/>
              <a:t>Quelles mains </a:t>
            </a:r>
            <a:r>
              <a:rPr lang="fr-FR" sz="1200" b="1" dirty="0"/>
              <a:t>? Non ! Pourquoi ? </a:t>
            </a:r>
            <a:r>
              <a:rPr lang="fr-FR" sz="1200" b="1" dirty="0" smtClean="0"/>
              <a:t>» 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Vraiment </a:t>
            </a:r>
            <a:r>
              <a:rPr lang="fr-FR" sz="1200" dirty="0"/>
              <a:t>ce lièvre est un drôle de coco </a:t>
            </a:r>
            <a:r>
              <a:rPr lang="fr-FR" sz="1200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« Laissons-le, nous ne sommes pas en avance… »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Arrivé en haut de la montée, Lulu et ses </a:t>
            </a:r>
            <a:r>
              <a:rPr lang="fr-FR" sz="1200" dirty="0" smtClean="0"/>
              <a:t>amis s’arrêtent </a:t>
            </a:r>
            <a:r>
              <a:rPr lang="fr-FR" sz="1200" dirty="0"/>
              <a:t>à la vue de leur école. Comme </a:t>
            </a:r>
            <a:r>
              <a:rPr lang="fr-FR" sz="1200" dirty="0" smtClean="0"/>
              <a:t>chaque jour </a:t>
            </a:r>
            <a:r>
              <a:rPr lang="fr-FR" sz="1200" dirty="0"/>
              <a:t>que fabrique l’année, leurs yeux et leur </a:t>
            </a:r>
            <a:r>
              <a:rPr lang="fr-FR" sz="1200" dirty="0" smtClean="0"/>
              <a:t>cœur décollent </a:t>
            </a:r>
            <a:r>
              <a:rPr lang="fr-FR" sz="1200" dirty="0"/>
              <a:t>: elle est si belle !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Son toit, sa cheminée et sa cloche qui étincelle, </a:t>
            </a:r>
            <a:r>
              <a:rPr lang="fr-FR" sz="1200" dirty="0" smtClean="0"/>
              <a:t>sa cour </a:t>
            </a:r>
            <a:r>
              <a:rPr lang="fr-FR" sz="1200" dirty="0"/>
              <a:t>fleurie et le grand arbre pour l’ombrager, </a:t>
            </a:r>
            <a:r>
              <a:rPr lang="fr-FR" sz="1200" dirty="0" smtClean="0"/>
              <a:t>son banc</a:t>
            </a:r>
            <a:r>
              <a:rPr lang="fr-FR" sz="1200" dirty="0"/>
              <a:t>, sa marelle et tous les secrets qu’elle </a:t>
            </a:r>
            <a:r>
              <a:rPr lang="fr-FR" sz="1200" dirty="0" smtClean="0"/>
              <a:t>saura garder </a:t>
            </a:r>
            <a:r>
              <a:rPr lang="fr-FR" sz="1200" dirty="0"/>
              <a:t>pour elle</a:t>
            </a:r>
            <a:r>
              <a:rPr lang="fr-FR" sz="1200" dirty="0" smtClean="0"/>
              <a:t>.</a:t>
            </a:r>
          </a:p>
          <a:p>
            <a:pPr>
              <a:lnSpc>
                <a:spcPct val="150000"/>
              </a:lnSpc>
            </a:pPr>
            <a:endParaRPr lang="fr-FR" sz="1400" dirty="0" smtClean="0"/>
          </a:p>
          <a:p>
            <a:pPr>
              <a:lnSpc>
                <a:spcPct val="150000"/>
              </a:lnSpc>
            </a:pPr>
            <a:endParaRPr lang="fr-FR" sz="1400" dirty="0"/>
          </a:p>
          <a:p>
            <a:pPr>
              <a:lnSpc>
                <a:spcPct val="150000"/>
              </a:lnSpc>
            </a:pPr>
            <a:endParaRPr lang="fr-FR" sz="1400" dirty="0" smtClean="0"/>
          </a:p>
          <a:p>
            <a:pPr>
              <a:lnSpc>
                <a:spcPct val="150000"/>
              </a:lnSpc>
            </a:pPr>
            <a:endParaRPr lang="fr-FR" sz="1400" dirty="0" smtClean="0"/>
          </a:p>
          <a:p>
            <a:pPr algn="r">
              <a:lnSpc>
                <a:spcPct val="150000"/>
              </a:lnSpc>
            </a:pPr>
            <a:r>
              <a:rPr lang="fr-FR" sz="1100" dirty="0" smtClean="0"/>
              <a:t>Extrait de </a:t>
            </a:r>
            <a:r>
              <a:rPr lang="fr-FR" sz="1100" i="1" dirty="0" smtClean="0"/>
              <a:t>La maitresse de Lulu a disparu!</a:t>
            </a:r>
            <a:r>
              <a:rPr lang="fr-FR" sz="1100" dirty="0" smtClean="0"/>
              <a:t> De Daniel </a:t>
            </a:r>
            <a:r>
              <a:rPr lang="fr-FR" sz="1100" dirty="0" err="1" smtClean="0"/>
              <a:t>Picouly</a:t>
            </a:r>
            <a:endParaRPr lang="fr-FR" sz="1100" dirty="0" smtClean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23" y="5191124"/>
            <a:ext cx="2977952" cy="12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6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0" y="10886"/>
            <a:ext cx="4953000" cy="2450580"/>
            <a:chOff x="0" y="10886"/>
            <a:chExt cx="4953000" cy="2450580"/>
          </a:xfrm>
        </p:grpSpPr>
        <p:sp>
          <p:nvSpPr>
            <p:cNvPr id="28" name="ZoneTexte 27"/>
            <p:cNvSpPr txBox="1"/>
            <p:nvPr/>
          </p:nvSpPr>
          <p:spPr>
            <a:xfrm>
              <a:off x="0" y="10886"/>
              <a:ext cx="4953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/>
                <a:t>La maitresse de Lulu a disparu!</a:t>
              </a:r>
            </a:p>
            <a:p>
              <a:pPr algn="ctr"/>
              <a:r>
                <a:rPr lang="fr-FR" sz="1200" dirty="0" smtClean="0"/>
                <a:t>Daniel PICOULY et Frédéric PILLOT</a:t>
              </a:r>
            </a:p>
            <a:p>
              <a:endParaRPr lang="fr-FR" sz="1400" u="sng" dirty="0"/>
            </a:p>
            <a:p>
              <a:r>
                <a:rPr lang="fr-FR" sz="1400" u="sng" dirty="0" smtClean="0"/>
                <a:t>Colorie </a:t>
              </a:r>
              <a:r>
                <a:rPr lang="fr-FR" sz="1400" u="sng" dirty="0" smtClean="0"/>
                <a:t>en vert les mots du texte qui disent où se passe l’histoire.</a:t>
              </a:r>
            </a:p>
            <a:p>
              <a:endParaRPr lang="fr-FR" sz="1400" u="sng" dirty="0" smtClean="0"/>
            </a:p>
            <a:p>
              <a:r>
                <a:rPr lang="fr-FR" sz="1400" u="sng" dirty="0" smtClean="0"/>
                <a:t>Découpe chaque personnage et recopie ses paroles au dessous.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220" y="1598836"/>
              <a:ext cx="714923" cy="86263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434" y="1598836"/>
              <a:ext cx="1160482" cy="862630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0" y="2764971"/>
            <a:ext cx="4953000" cy="2450580"/>
            <a:chOff x="0" y="10886"/>
            <a:chExt cx="4953000" cy="2450580"/>
          </a:xfrm>
        </p:grpSpPr>
        <p:sp>
          <p:nvSpPr>
            <p:cNvPr id="19" name="ZoneTexte 18"/>
            <p:cNvSpPr txBox="1"/>
            <p:nvPr/>
          </p:nvSpPr>
          <p:spPr>
            <a:xfrm>
              <a:off x="0" y="10886"/>
              <a:ext cx="4953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/>
                <a:t>La maitresse de Lulu a disparu!</a:t>
              </a:r>
            </a:p>
            <a:p>
              <a:pPr algn="ctr"/>
              <a:r>
                <a:rPr lang="fr-FR" sz="1200" dirty="0" smtClean="0"/>
                <a:t>Daniel PICOULY et Frédéric PILLOT</a:t>
              </a:r>
            </a:p>
            <a:p>
              <a:endParaRPr lang="fr-FR" sz="1400" u="sng" dirty="0"/>
            </a:p>
            <a:p>
              <a:r>
                <a:rPr lang="fr-FR" sz="1400" u="sng" dirty="0" smtClean="0"/>
                <a:t>Colorie </a:t>
              </a:r>
              <a:r>
                <a:rPr lang="fr-FR" sz="1400" u="sng" dirty="0" smtClean="0"/>
                <a:t>en vert les mots du texte qui disent où se passe l’histoire.</a:t>
              </a:r>
            </a:p>
            <a:p>
              <a:endParaRPr lang="fr-FR" sz="1400" u="sng" dirty="0" smtClean="0"/>
            </a:p>
            <a:p>
              <a:r>
                <a:rPr lang="fr-FR" sz="1400" u="sng" dirty="0" smtClean="0"/>
                <a:t>Découpe chaque personnage et recopie ses paroles au dessous.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220" y="1598836"/>
              <a:ext cx="714923" cy="86263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434" y="1598836"/>
              <a:ext cx="1160482" cy="862630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4953000" y="2764971"/>
            <a:ext cx="4953000" cy="2450580"/>
            <a:chOff x="0" y="10886"/>
            <a:chExt cx="4953000" cy="2450580"/>
          </a:xfrm>
        </p:grpSpPr>
        <p:sp>
          <p:nvSpPr>
            <p:cNvPr id="25" name="ZoneTexte 24"/>
            <p:cNvSpPr txBox="1"/>
            <p:nvPr/>
          </p:nvSpPr>
          <p:spPr>
            <a:xfrm>
              <a:off x="0" y="10886"/>
              <a:ext cx="4953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/>
                <a:t>La maitresse de Lulu a disparu!</a:t>
              </a:r>
            </a:p>
            <a:p>
              <a:pPr algn="ctr"/>
              <a:r>
                <a:rPr lang="fr-FR" sz="1200" dirty="0" smtClean="0"/>
                <a:t>Daniel PICOULY et Frédéric PILLOT</a:t>
              </a:r>
            </a:p>
            <a:p>
              <a:endParaRPr lang="fr-FR" sz="1400" u="sng" dirty="0"/>
            </a:p>
            <a:p>
              <a:r>
                <a:rPr lang="fr-FR" sz="1400" u="sng" dirty="0" smtClean="0"/>
                <a:t>Colorie </a:t>
              </a:r>
              <a:r>
                <a:rPr lang="fr-FR" sz="1400" u="sng" dirty="0" smtClean="0"/>
                <a:t>en vert les mots du texte qui disent où se passe l’histoire.</a:t>
              </a:r>
            </a:p>
            <a:p>
              <a:endParaRPr lang="fr-FR" sz="1400" u="sng" dirty="0" smtClean="0"/>
            </a:p>
            <a:p>
              <a:r>
                <a:rPr lang="fr-FR" sz="1400" u="sng" dirty="0" smtClean="0"/>
                <a:t>Découpe chaque personnage et recopie ses paroles au dessous.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220" y="1598836"/>
              <a:ext cx="714923" cy="8626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434" y="1598836"/>
              <a:ext cx="1160482" cy="862630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>
            <a:off x="4953000" y="0"/>
            <a:ext cx="4953000" cy="2450580"/>
            <a:chOff x="0" y="10886"/>
            <a:chExt cx="4953000" cy="2450580"/>
          </a:xfrm>
        </p:grpSpPr>
        <p:sp>
          <p:nvSpPr>
            <p:cNvPr id="31" name="ZoneTexte 30"/>
            <p:cNvSpPr txBox="1"/>
            <p:nvPr/>
          </p:nvSpPr>
          <p:spPr>
            <a:xfrm>
              <a:off x="0" y="10886"/>
              <a:ext cx="4953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/>
                <a:t>La maitresse de Lulu a disparu!</a:t>
              </a:r>
            </a:p>
            <a:p>
              <a:pPr algn="ctr"/>
              <a:r>
                <a:rPr lang="fr-FR" sz="1200" dirty="0" smtClean="0"/>
                <a:t>Daniel PICOULY et Frédéric PILLOT</a:t>
              </a:r>
            </a:p>
            <a:p>
              <a:endParaRPr lang="fr-FR" sz="1400" u="sng" dirty="0"/>
            </a:p>
            <a:p>
              <a:r>
                <a:rPr lang="fr-FR" sz="1400" u="sng" dirty="0" smtClean="0"/>
                <a:t>Colorie </a:t>
              </a:r>
              <a:r>
                <a:rPr lang="fr-FR" sz="1400" u="sng" dirty="0" smtClean="0"/>
                <a:t>en vert les mots du texte qui disent où se passe l’histoire.</a:t>
              </a:r>
            </a:p>
            <a:p>
              <a:endParaRPr lang="fr-FR" sz="1400" u="sng" dirty="0" smtClean="0"/>
            </a:p>
            <a:p>
              <a:r>
                <a:rPr lang="fr-FR" sz="1400" u="sng" dirty="0" smtClean="0"/>
                <a:t>Découpe chaque personnage et recopie ses paroles au dessous.</a:t>
              </a:r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220" y="1598836"/>
              <a:ext cx="714923" cy="86263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434" y="1598836"/>
              <a:ext cx="1160482" cy="862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23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0" y="10886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b="1" u="sng" dirty="0" smtClean="0"/>
              <a:t>Lis</a:t>
            </a:r>
            <a:r>
              <a:rPr lang="fr-FR" sz="1400" u="sng" dirty="0" smtClean="0"/>
              <a:t> </a:t>
            </a:r>
            <a:r>
              <a:rPr lang="fr-FR" sz="1400" u="sng" dirty="0" smtClean="0"/>
              <a:t>les deux phrases proposées et </a:t>
            </a:r>
            <a:r>
              <a:rPr lang="fr-FR" sz="1400" b="1" u="sng" dirty="0" smtClean="0"/>
              <a:t>colorie</a:t>
            </a:r>
            <a:r>
              <a:rPr lang="fr-FR" sz="1400" u="sng" dirty="0" smtClean="0"/>
              <a:t> en bleu ce qui s’est passé en premier.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05487"/>
              </p:ext>
            </p:extLst>
          </p:nvPr>
        </p:nvGraphicFramePr>
        <p:xfrm>
          <a:off x="214086" y="1277858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va à l’école des maitresses.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laisse un mot dans la classe.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43915"/>
              </p:ext>
            </p:extLst>
          </p:nvPr>
        </p:nvGraphicFramePr>
        <p:xfrm>
          <a:off x="214086" y="2132618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se déguise en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trouve le mot de la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67769"/>
              </p:ext>
            </p:extLst>
          </p:nvPr>
        </p:nvGraphicFramePr>
        <p:xfrm>
          <a:off x="214086" y="2967383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revient de l’école des maitresses.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se déguise en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0" y="4147458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b="1" u="sng" dirty="0" smtClean="0"/>
              <a:t>Lis</a:t>
            </a:r>
            <a:r>
              <a:rPr lang="fr-FR" sz="1400" u="sng" dirty="0" smtClean="0"/>
              <a:t> </a:t>
            </a:r>
            <a:r>
              <a:rPr lang="fr-FR" sz="1400" u="sng" dirty="0" smtClean="0"/>
              <a:t>les deux phrases proposées et </a:t>
            </a:r>
            <a:r>
              <a:rPr lang="fr-FR" sz="1400" b="1" u="sng" dirty="0" smtClean="0"/>
              <a:t>colorie</a:t>
            </a:r>
            <a:r>
              <a:rPr lang="fr-FR" sz="1400" u="sng" dirty="0" smtClean="0"/>
              <a:t> en bleu ce qui s’est passé en premier.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24206"/>
              </p:ext>
            </p:extLst>
          </p:nvPr>
        </p:nvGraphicFramePr>
        <p:xfrm>
          <a:off x="214086" y="5414430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va à l’école des maitresses.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laisse un mot dans la classe.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42488"/>
              </p:ext>
            </p:extLst>
          </p:nvPr>
        </p:nvGraphicFramePr>
        <p:xfrm>
          <a:off x="214086" y="6269190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se déguise en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trouve le mot de la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464095"/>
              </p:ext>
            </p:extLst>
          </p:nvPr>
        </p:nvGraphicFramePr>
        <p:xfrm>
          <a:off x="214086" y="7103955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revient de l’école des maitresses.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se déguise en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953000" y="0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b="1" u="sng" dirty="0" smtClean="0"/>
              <a:t>Lis</a:t>
            </a:r>
            <a:r>
              <a:rPr lang="fr-FR" sz="1400" u="sng" dirty="0" smtClean="0"/>
              <a:t> </a:t>
            </a:r>
            <a:r>
              <a:rPr lang="fr-FR" sz="1400" u="sng" dirty="0" smtClean="0"/>
              <a:t>les deux phrases proposées et </a:t>
            </a:r>
            <a:r>
              <a:rPr lang="fr-FR" sz="1400" b="1" u="sng" dirty="0" smtClean="0"/>
              <a:t>colorie</a:t>
            </a:r>
            <a:r>
              <a:rPr lang="fr-FR" sz="1400" u="sng" dirty="0" smtClean="0"/>
              <a:t> en bleu ce qui s’est passé en premier.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61982"/>
              </p:ext>
            </p:extLst>
          </p:nvPr>
        </p:nvGraphicFramePr>
        <p:xfrm>
          <a:off x="5167086" y="1266972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va à l’école des maitresses.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laisse un mot dans la classe.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65930"/>
              </p:ext>
            </p:extLst>
          </p:nvPr>
        </p:nvGraphicFramePr>
        <p:xfrm>
          <a:off x="5167086" y="2121732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se déguise en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trouve le mot de la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3580"/>
              </p:ext>
            </p:extLst>
          </p:nvPr>
        </p:nvGraphicFramePr>
        <p:xfrm>
          <a:off x="5167086" y="2956497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revient de l’école des maitresses.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se déguise en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4953000" y="4147458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r>
              <a:rPr lang="fr-FR" sz="1400" b="1" u="sng" dirty="0" smtClean="0"/>
              <a:t>Lis</a:t>
            </a:r>
            <a:r>
              <a:rPr lang="fr-FR" sz="1400" u="sng" dirty="0" smtClean="0"/>
              <a:t> </a:t>
            </a:r>
            <a:r>
              <a:rPr lang="fr-FR" sz="1400" u="sng" dirty="0" smtClean="0"/>
              <a:t>les deux phrases proposées et </a:t>
            </a:r>
            <a:r>
              <a:rPr lang="fr-FR" sz="1400" b="1" u="sng" dirty="0" smtClean="0"/>
              <a:t>colorie</a:t>
            </a:r>
            <a:r>
              <a:rPr lang="fr-FR" sz="1400" u="sng" dirty="0" smtClean="0"/>
              <a:t> en bleu ce qui s’est passé en premier.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1774"/>
              </p:ext>
            </p:extLst>
          </p:nvPr>
        </p:nvGraphicFramePr>
        <p:xfrm>
          <a:off x="5167086" y="5414430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va à l’école des maitresses.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laisse un mot dans la classe.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72989"/>
              </p:ext>
            </p:extLst>
          </p:nvPr>
        </p:nvGraphicFramePr>
        <p:xfrm>
          <a:off x="5167086" y="6269190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se déguise en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trouve le mot de la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93927"/>
              </p:ext>
            </p:extLst>
          </p:nvPr>
        </p:nvGraphicFramePr>
        <p:xfrm>
          <a:off x="5167086" y="7103955"/>
          <a:ext cx="3661229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2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La maitresse revient de l’école des maitresses.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Rien-ne-sert se déguise en maitresse.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0"/>
          <p:cNvGrpSpPr>
            <a:grpSpLocks noChangeAspect="1"/>
          </p:cNvGrpSpPr>
          <p:nvPr/>
        </p:nvGrpSpPr>
        <p:grpSpPr bwMode="auto">
          <a:xfrm>
            <a:off x="106203" y="1451228"/>
            <a:ext cx="4740594" cy="989894"/>
            <a:chOff x="510" y="1615"/>
            <a:chExt cx="5220" cy="1090"/>
          </a:xfrm>
        </p:grpSpPr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10" y="1615"/>
              <a:ext cx="5220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7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1615"/>
              <a:ext cx="5225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/>
          <p:nvPr/>
        </p:nvSpPr>
        <p:spPr>
          <a:xfrm>
            <a:off x="0" y="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endParaRPr lang="fr-FR" sz="1400" b="1" u="sng" dirty="0"/>
          </a:p>
          <a:p>
            <a:r>
              <a:rPr lang="fr-FR" sz="1400" u="sng" dirty="0" err="1" smtClean="0"/>
              <a:t>Aide-toi</a:t>
            </a:r>
            <a:r>
              <a:rPr lang="fr-FR" sz="1400" u="sng" dirty="0" smtClean="0"/>
              <a:t> des illustrations pour écrire les moments importants de l’histoire.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grpSp>
        <p:nvGrpSpPr>
          <p:cNvPr id="8" name="Group 20"/>
          <p:cNvGrpSpPr>
            <a:grpSpLocks noChangeAspect="1"/>
          </p:cNvGrpSpPr>
          <p:nvPr/>
        </p:nvGrpSpPr>
        <p:grpSpPr bwMode="auto">
          <a:xfrm>
            <a:off x="106203" y="4880228"/>
            <a:ext cx="4740594" cy="989894"/>
            <a:chOff x="510" y="1615"/>
            <a:chExt cx="5220" cy="1090"/>
          </a:xfrm>
        </p:grpSpPr>
        <p:sp>
          <p:nvSpPr>
            <p:cNvPr id="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10" y="1615"/>
              <a:ext cx="5220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1615"/>
              <a:ext cx="5225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0" y="34290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endParaRPr lang="fr-FR" sz="1400" b="1" u="sng" dirty="0"/>
          </a:p>
          <a:p>
            <a:r>
              <a:rPr lang="fr-FR" sz="1400" u="sng" dirty="0" err="1" smtClean="0"/>
              <a:t>Aide-toi</a:t>
            </a:r>
            <a:r>
              <a:rPr lang="fr-FR" sz="1400" u="sng" dirty="0" smtClean="0"/>
              <a:t> des illustrations pour écrire les moments importants de l’histoire.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grpSp>
        <p:nvGrpSpPr>
          <p:cNvPr id="12" name="Group 20"/>
          <p:cNvGrpSpPr>
            <a:grpSpLocks noChangeAspect="1"/>
          </p:cNvGrpSpPr>
          <p:nvPr/>
        </p:nvGrpSpPr>
        <p:grpSpPr bwMode="auto">
          <a:xfrm>
            <a:off x="5059203" y="1451228"/>
            <a:ext cx="4740594" cy="989894"/>
            <a:chOff x="510" y="1615"/>
            <a:chExt cx="5220" cy="1090"/>
          </a:xfrm>
        </p:grpSpPr>
        <p:sp>
          <p:nvSpPr>
            <p:cNvPr id="1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10" y="1615"/>
              <a:ext cx="5220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1615"/>
              <a:ext cx="5225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oneTexte 14"/>
          <p:cNvSpPr txBox="1"/>
          <p:nvPr/>
        </p:nvSpPr>
        <p:spPr>
          <a:xfrm>
            <a:off x="4953000" y="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endParaRPr lang="fr-FR" sz="1400" b="1" u="sng" dirty="0"/>
          </a:p>
          <a:p>
            <a:r>
              <a:rPr lang="fr-FR" sz="1400" u="sng" dirty="0" err="1" smtClean="0"/>
              <a:t>Aide-toi</a:t>
            </a:r>
            <a:r>
              <a:rPr lang="fr-FR" sz="1400" u="sng" dirty="0" smtClean="0"/>
              <a:t> des illustrations pour écrire les moments importants de l’histoire.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grpSp>
        <p:nvGrpSpPr>
          <p:cNvPr id="16" name="Group 20"/>
          <p:cNvGrpSpPr>
            <a:grpSpLocks noChangeAspect="1"/>
          </p:cNvGrpSpPr>
          <p:nvPr/>
        </p:nvGrpSpPr>
        <p:grpSpPr bwMode="auto">
          <a:xfrm>
            <a:off x="5059203" y="4880228"/>
            <a:ext cx="4740594" cy="989894"/>
            <a:chOff x="510" y="1615"/>
            <a:chExt cx="5220" cy="1090"/>
          </a:xfrm>
        </p:grpSpPr>
        <p:sp>
          <p:nvSpPr>
            <p:cNvPr id="1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10" y="1615"/>
              <a:ext cx="5220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1615"/>
              <a:ext cx="5225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ZoneTexte 18"/>
          <p:cNvSpPr txBox="1"/>
          <p:nvPr/>
        </p:nvSpPr>
        <p:spPr>
          <a:xfrm>
            <a:off x="4953000" y="34290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La maitresse de Lulu a disparu!</a:t>
            </a:r>
          </a:p>
          <a:p>
            <a:pPr algn="ctr"/>
            <a:r>
              <a:rPr lang="fr-FR" sz="1200" dirty="0" smtClean="0"/>
              <a:t>Daniel PICOULY et Frédéric PILLOT</a:t>
            </a:r>
          </a:p>
          <a:p>
            <a:endParaRPr lang="fr-FR" sz="1400" u="sng" dirty="0"/>
          </a:p>
          <a:p>
            <a:endParaRPr lang="fr-FR" sz="1400" b="1" u="sng" dirty="0"/>
          </a:p>
          <a:p>
            <a:r>
              <a:rPr lang="fr-FR" sz="1400" u="sng" dirty="0" err="1" smtClean="0"/>
              <a:t>Aide-toi</a:t>
            </a:r>
            <a:r>
              <a:rPr lang="fr-FR" sz="1400" u="sng" dirty="0" smtClean="0"/>
              <a:t> des illustrations pour écrire les moments importants de l’histoire.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80376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0" y="117728"/>
            <a:ext cx="9906000" cy="2068494"/>
            <a:chOff x="510" y="1615"/>
            <a:chExt cx="5220" cy="1090"/>
          </a:xfrm>
        </p:grpSpPr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10" y="1615"/>
              <a:ext cx="5220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1615"/>
              <a:ext cx="5225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36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66676" y="76200"/>
            <a:ext cx="4762500" cy="2839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/>
              <a:t>« Je </a:t>
            </a:r>
            <a:r>
              <a:rPr lang="fr-FR" sz="1200" dirty="0"/>
              <a:t>suis étonnée que vous n’ayez pas trouvé le mot laissé pour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vous prévenir que j’étais partie à l’école des maîtresses, ce matin.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Alors, révisons vos tables de multiplication.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- La </a:t>
            </a:r>
            <a:r>
              <a:rPr lang="fr-FR" sz="1200" dirty="0"/>
              <a:t>table des 14, maîtresse ?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- Des </a:t>
            </a:r>
            <a:r>
              <a:rPr lang="fr-FR" sz="1200" dirty="0"/>
              <a:t>14 ! Quelle drôle d’idée </a:t>
            </a:r>
            <a:r>
              <a:rPr lang="fr-FR" sz="1200" dirty="0" smtClean="0"/>
              <a:t>? Celle </a:t>
            </a:r>
            <a:r>
              <a:rPr lang="fr-FR" sz="1200" dirty="0"/>
              <a:t>des 3 me paraît plus indiquée. »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La classe rit, sauf Rien-ne-sert, qui cache dans sa main le mot de </a:t>
            </a:r>
            <a:r>
              <a:rPr lang="fr-FR" sz="1200" dirty="0" smtClean="0"/>
              <a:t>la maîtresse</a:t>
            </a:r>
            <a:r>
              <a:rPr lang="fr-FR" sz="1200" dirty="0"/>
              <a:t>, chapardé ce matin.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« Que c’est bon de retrouver sa maîtresse, se dit Lulu, surtout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quand on croyait l’avoir perdue ! </a:t>
            </a:r>
            <a:r>
              <a:rPr lang="fr-FR" sz="1200" dirty="0" smtClean="0"/>
              <a:t>»</a:t>
            </a:r>
          </a:p>
          <a:p>
            <a:pPr algn="r">
              <a:lnSpc>
                <a:spcPct val="150000"/>
              </a:lnSpc>
            </a:pPr>
            <a:r>
              <a:rPr lang="fr-FR" sz="1100" dirty="0" smtClean="0"/>
              <a:t>Extrait de </a:t>
            </a:r>
            <a:r>
              <a:rPr lang="fr-FR" sz="1100" i="1" dirty="0" smtClean="0"/>
              <a:t>La maitresse de Lulu a disparu! </a:t>
            </a:r>
            <a:r>
              <a:rPr lang="fr-FR" sz="1100" dirty="0" smtClean="0"/>
              <a:t>De Daniel </a:t>
            </a:r>
            <a:r>
              <a:rPr lang="fr-FR" sz="1100" dirty="0" err="1" smtClean="0"/>
              <a:t>Picouly</a:t>
            </a:r>
            <a:endParaRPr lang="fr-FR" sz="1100" dirty="0" smtClean="0"/>
          </a:p>
        </p:txBody>
      </p:sp>
      <p:sp>
        <p:nvSpPr>
          <p:cNvPr id="28" name="ZoneTexte 27"/>
          <p:cNvSpPr txBox="1"/>
          <p:nvPr/>
        </p:nvSpPr>
        <p:spPr>
          <a:xfrm>
            <a:off x="66676" y="3543300"/>
            <a:ext cx="4762500" cy="2839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/>
              <a:t>« Je </a:t>
            </a:r>
            <a:r>
              <a:rPr lang="fr-FR" sz="1200" dirty="0"/>
              <a:t>suis étonnée que vous n’ayez pas trouvé le mot laissé pour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vous prévenir que j’étais partie à l’école des maîtresses, ce matin.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Alors, révisons vos tables de multiplication.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- La </a:t>
            </a:r>
            <a:r>
              <a:rPr lang="fr-FR" sz="1200" dirty="0"/>
              <a:t>table des 14, maîtresse ?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- Des </a:t>
            </a:r>
            <a:r>
              <a:rPr lang="fr-FR" sz="1200" dirty="0"/>
              <a:t>14 ! Quelle drôle d’idée </a:t>
            </a:r>
            <a:r>
              <a:rPr lang="fr-FR" sz="1200" dirty="0" smtClean="0"/>
              <a:t>? Celle </a:t>
            </a:r>
            <a:r>
              <a:rPr lang="fr-FR" sz="1200" dirty="0"/>
              <a:t>des 3 me paraît plus indiquée. »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La classe rit, sauf Rien-ne-sert, qui cache dans sa main le mot de </a:t>
            </a:r>
            <a:r>
              <a:rPr lang="fr-FR" sz="1200" dirty="0" smtClean="0"/>
              <a:t>la maîtresse</a:t>
            </a:r>
            <a:r>
              <a:rPr lang="fr-FR" sz="1200" dirty="0"/>
              <a:t>, chapardé ce matin.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« Que c’est bon de retrouver sa maîtresse, se dit Lulu, surtout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quand on croyait l’avoir perdue ! </a:t>
            </a:r>
            <a:r>
              <a:rPr lang="fr-FR" sz="1200" dirty="0" smtClean="0"/>
              <a:t>»</a:t>
            </a:r>
          </a:p>
          <a:p>
            <a:pPr algn="r">
              <a:lnSpc>
                <a:spcPct val="150000"/>
              </a:lnSpc>
            </a:pPr>
            <a:r>
              <a:rPr lang="fr-FR" sz="1100" dirty="0" smtClean="0"/>
              <a:t>Extrait de </a:t>
            </a:r>
            <a:r>
              <a:rPr lang="fr-FR" sz="1100" i="1" dirty="0" smtClean="0"/>
              <a:t>La maitresse de Lulu a disparu! </a:t>
            </a:r>
            <a:r>
              <a:rPr lang="fr-FR" sz="1100" dirty="0" smtClean="0"/>
              <a:t>De Daniel </a:t>
            </a:r>
            <a:r>
              <a:rPr lang="fr-FR" sz="1100" dirty="0" err="1" smtClean="0"/>
              <a:t>Picouly</a:t>
            </a:r>
            <a:endParaRPr lang="fr-FR" sz="1100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5057776" y="76200"/>
            <a:ext cx="4762500" cy="2839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/>
              <a:t>« Je </a:t>
            </a:r>
            <a:r>
              <a:rPr lang="fr-FR" sz="1200" dirty="0"/>
              <a:t>suis étonnée que vous n’ayez pas trouvé le mot laissé pour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vous prévenir que j’étais partie à l’école des maîtresses, ce matin.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Alors, révisons vos tables de multiplication.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- La </a:t>
            </a:r>
            <a:r>
              <a:rPr lang="fr-FR" sz="1200" dirty="0"/>
              <a:t>table des 14, maîtresse ?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- Des </a:t>
            </a:r>
            <a:r>
              <a:rPr lang="fr-FR" sz="1200" dirty="0"/>
              <a:t>14 ! Quelle drôle d’idée </a:t>
            </a:r>
            <a:r>
              <a:rPr lang="fr-FR" sz="1200" dirty="0" smtClean="0"/>
              <a:t>? Celle </a:t>
            </a:r>
            <a:r>
              <a:rPr lang="fr-FR" sz="1200" dirty="0"/>
              <a:t>des 3 me paraît plus indiquée. »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La classe rit, sauf Rien-ne-sert, qui cache dans sa main le mot de </a:t>
            </a:r>
            <a:r>
              <a:rPr lang="fr-FR" sz="1200" dirty="0" smtClean="0"/>
              <a:t>la maîtresse</a:t>
            </a:r>
            <a:r>
              <a:rPr lang="fr-FR" sz="1200" dirty="0"/>
              <a:t>, chapardé ce matin.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« Que c’est bon de retrouver sa maîtresse, se dit Lulu, surtout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quand on croyait l’avoir perdue ! </a:t>
            </a:r>
            <a:r>
              <a:rPr lang="fr-FR" sz="1200" dirty="0" smtClean="0"/>
              <a:t>»</a:t>
            </a:r>
          </a:p>
          <a:p>
            <a:pPr algn="r">
              <a:lnSpc>
                <a:spcPct val="150000"/>
              </a:lnSpc>
            </a:pPr>
            <a:r>
              <a:rPr lang="fr-FR" sz="1100" dirty="0" smtClean="0"/>
              <a:t>Extrait de </a:t>
            </a:r>
            <a:r>
              <a:rPr lang="fr-FR" sz="1100" i="1" dirty="0" smtClean="0"/>
              <a:t>La maitresse de Lulu a disparu! </a:t>
            </a:r>
            <a:r>
              <a:rPr lang="fr-FR" sz="1100" dirty="0" smtClean="0"/>
              <a:t>De Daniel </a:t>
            </a:r>
            <a:r>
              <a:rPr lang="fr-FR" sz="1100" dirty="0" err="1" smtClean="0"/>
              <a:t>Picouly</a:t>
            </a:r>
            <a:endParaRPr lang="fr-FR" sz="1100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5057776" y="3543300"/>
            <a:ext cx="4762500" cy="2839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/>
              <a:t>« Je </a:t>
            </a:r>
            <a:r>
              <a:rPr lang="fr-FR" sz="1200" dirty="0"/>
              <a:t>suis étonnée que vous n’ayez pas trouvé le mot laissé pour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vous prévenir que j’étais partie à l’école des maîtresses, ce matin.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Alors, révisons vos tables de multiplication.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- La </a:t>
            </a:r>
            <a:r>
              <a:rPr lang="fr-FR" sz="1200" dirty="0"/>
              <a:t>table des 14, maîtresse ?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- Des </a:t>
            </a:r>
            <a:r>
              <a:rPr lang="fr-FR" sz="1200" dirty="0"/>
              <a:t>14 ! Quelle drôle d’idée </a:t>
            </a:r>
            <a:r>
              <a:rPr lang="fr-FR" sz="1200" dirty="0" smtClean="0"/>
              <a:t>? Celle </a:t>
            </a:r>
            <a:r>
              <a:rPr lang="fr-FR" sz="1200" dirty="0"/>
              <a:t>des 3 me paraît plus indiquée. »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La classe rit, sauf Rien-ne-sert, qui cache dans sa main le mot de </a:t>
            </a:r>
            <a:r>
              <a:rPr lang="fr-FR" sz="1200" dirty="0" smtClean="0"/>
              <a:t>la maîtresse</a:t>
            </a:r>
            <a:r>
              <a:rPr lang="fr-FR" sz="1200" dirty="0"/>
              <a:t>, chapardé ce matin.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« Que c’est bon de retrouver sa maîtresse, se dit Lulu, surtout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quand on croyait l’avoir perdue ! </a:t>
            </a:r>
            <a:r>
              <a:rPr lang="fr-FR" sz="1200" dirty="0" smtClean="0"/>
              <a:t>»</a:t>
            </a:r>
          </a:p>
          <a:p>
            <a:pPr algn="r">
              <a:lnSpc>
                <a:spcPct val="150000"/>
              </a:lnSpc>
            </a:pPr>
            <a:r>
              <a:rPr lang="fr-FR" sz="1100" dirty="0" smtClean="0"/>
              <a:t>Extrait de </a:t>
            </a:r>
            <a:r>
              <a:rPr lang="fr-FR" sz="1100" i="1" dirty="0" smtClean="0"/>
              <a:t>La maitresse de Lulu a disparu! </a:t>
            </a:r>
            <a:r>
              <a:rPr lang="fr-FR" sz="1100" dirty="0" smtClean="0"/>
              <a:t>De Daniel </a:t>
            </a:r>
            <a:r>
              <a:rPr lang="fr-FR" sz="1100" dirty="0" err="1" smtClean="0"/>
              <a:t>Picouly</a:t>
            </a:r>
            <a:endParaRPr lang="fr-FR" sz="1100" dirty="0" smtClean="0"/>
          </a:p>
        </p:txBody>
      </p:sp>
    </p:spTree>
    <p:extLst>
      <p:ext uri="{BB962C8B-B14F-4D97-AF65-F5344CB8AC3E}">
        <p14:creationId xmlns:p14="http://schemas.microsoft.com/office/powerpoint/2010/main" val="343405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4953000" cy="3062377"/>
            <a:chOff x="0" y="0"/>
            <a:chExt cx="4953000" cy="3062377"/>
          </a:xfrm>
        </p:grpSpPr>
        <p:sp>
          <p:nvSpPr>
            <p:cNvPr id="6" name="ZoneTexte 5"/>
            <p:cNvSpPr txBox="1"/>
            <p:nvPr/>
          </p:nvSpPr>
          <p:spPr>
            <a:xfrm>
              <a:off x="0" y="0"/>
              <a:ext cx="4953000" cy="306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/>
                <a:t>La maitresse de Lulu a disparu!</a:t>
              </a:r>
            </a:p>
            <a:p>
              <a:pPr algn="ctr"/>
              <a:r>
                <a:rPr lang="fr-FR" sz="1200" dirty="0" smtClean="0"/>
                <a:t>Daniel PICOULY et Frédéric PILLOT</a:t>
              </a:r>
            </a:p>
            <a:p>
              <a:endParaRPr lang="fr-FR" sz="1100" u="sng" dirty="0" smtClean="0"/>
            </a:p>
            <a:p>
              <a:endParaRPr lang="fr-FR" sz="1400" dirty="0" smtClean="0"/>
            </a:p>
            <a:p>
              <a:r>
                <a:rPr lang="fr-FR" sz="1400" u="sng" dirty="0" smtClean="0"/>
                <a:t>Pourquoi Rien-ne-sert ne </a:t>
              </a:r>
              <a:r>
                <a:rPr lang="fr-FR" sz="1400" u="sng" dirty="0" err="1" smtClean="0"/>
                <a:t>rit-il</a:t>
              </a:r>
              <a:r>
                <a:rPr lang="fr-FR" sz="1400" u="sng" dirty="0" smtClean="0"/>
                <a:t> pas? </a:t>
              </a:r>
              <a:r>
                <a:rPr lang="fr-FR" sz="1400" b="1" u="sng" dirty="0" smtClean="0"/>
                <a:t>Colorie.</a:t>
              </a:r>
              <a:endParaRPr lang="fr-FR" sz="1400" u="sng" dirty="0" smtClean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r>
                <a:rPr lang="fr-FR" sz="1400" u="sng" dirty="0" smtClean="0"/>
                <a:t>Imagine ce qu’il pense à ce moment précis et écris-le.</a:t>
              </a:r>
            </a:p>
          </p:txBody>
        </p:sp>
        <p:sp>
          <p:nvSpPr>
            <p:cNvPr id="3" name="Rectangle à coins arrondis 2"/>
            <p:cNvSpPr/>
            <p:nvPr/>
          </p:nvSpPr>
          <p:spPr>
            <a:xfrm>
              <a:off x="133350" y="1183379"/>
              <a:ext cx="3205162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a honte d’avoir pris la lettre.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133349" y="1688204"/>
              <a:ext cx="3205163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est triste que la maitresse soit là.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133350" y="2193029"/>
              <a:ext cx="3205162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est en colère contre Lulu.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086349" y="0"/>
            <a:ext cx="4953000" cy="3062377"/>
            <a:chOff x="0" y="0"/>
            <a:chExt cx="4953000" cy="3062377"/>
          </a:xfrm>
        </p:grpSpPr>
        <p:sp>
          <p:nvSpPr>
            <p:cNvPr id="26" name="ZoneTexte 25"/>
            <p:cNvSpPr txBox="1"/>
            <p:nvPr/>
          </p:nvSpPr>
          <p:spPr>
            <a:xfrm>
              <a:off x="0" y="0"/>
              <a:ext cx="4953000" cy="306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/>
                <a:t>La maitresse de Lulu a disparu!</a:t>
              </a:r>
            </a:p>
            <a:p>
              <a:pPr algn="ctr"/>
              <a:r>
                <a:rPr lang="fr-FR" sz="1200" dirty="0" smtClean="0"/>
                <a:t>Daniel PICOULY et Frédéric PILLOT</a:t>
              </a:r>
            </a:p>
            <a:p>
              <a:endParaRPr lang="fr-FR" sz="1100" u="sng" dirty="0" smtClean="0"/>
            </a:p>
            <a:p>
              <a:endParaRPr lang="fr-FR" sz="1400" dirty="0" smtClean="0"/>
            </a:p>
            <a:p>
              <a:r>
                <a:rPr lang="fr-FR" sz="1400" u="sng" dirty="0" smtClean="0"/>
                <a:t>Pourquoi Rien-ne-sert ne </a:t>
              </a:r>
              <a:r>
                <a:rPr lang="fr-FR" sz="1400" u="sng" dirty="0" err="1" smtClean="0"/>
                <a:t>rit-il</a:t>
              </a:r>
              <a:r>
                <a:rPr lang="fr-FR" sz="1400" u="sng" dirty="0" smtClean="0"/>
                <a:t> pas? </a:t>
              </a:r>
              <a:r>
                <a:rPr lang="fr-FR" sz="1400" b="1" u="sng" dirty="0" smtClean="0"/>
                <a:t>Colorie.</a:t>
              </a:r>
              <a:endParaRPr lang="fr-FR" sz="1400" u="sng" dirty="0" smtClean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r>
                <a:rPr lang="fr-FR" sz="1400" u="sng" dirty="0" smtClean="0"/>
                <a:t>Imagine ce qu’il pense à ce moment précis et écris-le.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133350" y="1183379"/>
              <a:ext cx="3205162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a honte d’avoir pris la lettre.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133349" y="1688204"/>
              <a:ext cx="3205163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est triste que la maitresse soit là.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133350" y="2193029"/>
              <a:ext cx="3205162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est en colère contre Lulu.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0" y="3494314"/>
            <a:ext cx="4953000" cy="3062377"/>
            <a:chOff x="0" y="0"/>
            <a:chExt cx="4953000" cy="3062377"/>
          </a:xfrm>
        </p:grpSpPr>
        <p:sp>
          <p:nvSpPr>
            <p:cNvPr id="31" name="ZoneTexte 30"/>
            <p:cNvSpPr txBox="1"/>
            <p:nvPr/>
          </p:nvSpPr>
          <p:spPr>
            <a:xfrm>
              <a:off x="0" y="0"/>
              <a:ext cx="4953000" cy="306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/>
                <a:t>La maitresse de Lulu a disparu!</a:t>
              </a:r>
            </a:p>
            <a:p>
              <a:pPr algn="ctr"/>
              <a:r>
                <a:rPr lang="fr-FR" sz="1200" dirty="0" smtClean="0"/>
                <a:t>Daniel PICOULY et Frédéric PILLOT</a:t>
              </a:r>
            </a:p>
            <a:p>
              <a:endParaRPr lang="fr-FR" sz="1100" u="sng" dirty="0" smtClean="0"/>
            </a:p>
            <a:p>
              <a:endParaRPr lang="fr-FR" sz="1400" dirty="0" smtClean="0"/>
            </a:p>
            <a:p>
              <a:r>
                <a:rPr lang="fr-FR" sz="1400" u="sng" dirty="0" smtClean="0"/>
                <a:t>Pourquoi Rien-ne-sert ne </a:t>
              </a:r>
              <a:r>
                <a:rPr lang="fr-FR" sz="1400" u="sng" dirty="0" err="1" smtClean="0"/>
                <a:t>rit-il</a:t>
              </a:r>
              <a:r>
                <a:rPr lang="fr-FR" sz="1400" u="sng" dirty="0" smtClean="0"/>
                <a:t> pas? </a:t>
              </a:r>
              <a:r>
                <a:rPr lang="fr-FR" sz="1400" b="1" u="sng" dirty="0" smtClean="0"/>
                <a:t>Colorie.</a:t>
              </a:r>
              <a:endParaRPr lang="fr-FR" sz="1400" u="sng" dirty="0" smtClean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r>
                <a:rPr lang="fr-FR" sz="1400" u="sng" dirty="0" smtClean="0"/>
                <a:t>Imagine ce qu’il pense à ce moment précis et écris-le.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133350" y="1183379"/>
              <a:ext cx="3205162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a honte d’avoir pris la lettre.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133349" y="1688204"/>
              <a:ext cx="3205163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est triste que la maitresse soit là.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133350" y="2193029"/>
              <a:ext cx="3205162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est en colère contre Lulu.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086349" y="3494313"/>
            <a:ext cx="4953000" cy="3062377"/>
            <a:chOff x="0" y="0"/>
            <a:chExt cx="4953000" cy="3062377"/>
          </a:xfrm>
        </p:grpSpPr>
        <p:sp>
          <p:nvSpPr>
            <p:cNvPr id="36" name="ZoneTexte 35"/>
            <p:cNvSpPr txBox="1"/>
            <p:nvPr/>
          </p:nvSpPr>
          <p:spPr>
            <a:xfrm>
              <a:off x="0" y="0"/>
              <a:ext cx="4953000" cy="306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smtClean="0"/>
                <a:t>La maitresse de Lulu a disparu!</a:t>
              </a:r>
            </a:p>
            <a:p>
              <a:pPr algn="ctr"/>
              <a:r>
                <a:rPr lang="fr-FR" sz="1200" dirty="0" smtClean="0"/>
                <a:t>Daniel PICOULY et Frédéric PILLOT</a:t>
              </a:r>
            </a:p>
            <a:p>
              <a:endParaRPr lang="fr-FR" sz="1100" u="sng" dirty="0" smtClean="0"/>
            </a:p>
            <a:p>
              <a:endParaRPr lang="fr-FR" sz="1400" dirty="0" smtClean="0"/>
            </a:p>
            <a:p>
              <a:r>
                <a:rPr lang="fr-FR" sz="1400" u="sng" dirty="0" smtClean="0"/>
                <a:t>Pourquoi Rien-ne-sert ne </a:t>
              </a:r>
              <a:r>
                <a:rPr lang="fr-FR" sz="1400" u="sng" dirty="0" err="1" smtClean="0"/>
                <a:t>rit-il</a:t>
              </a:r>
              <a:r>
                <a:rPr lang="fr-FR" sz="1400" u="sng" dirty="0" smtClean="0"/>
                <a:t> pas? </a:t>
              </a:r>
              <a:r>
                <a:rPr lang="fr-FR" sz="1400" b="1" u="sng" dirty="0" smtClean="0"/>
                <a:t>Colorie.</a:t>
              </a:r>
              <a:endParaRPr lang="fr-FR" sz="1400" u="sng" dirty="0" smtClean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endParaRPr lang="fr-FR" sz="1400" u="sng" dirty="0" smtClean="0"/>
            </a:p>
            <a:p>
              <a:endParaRPr lang="fr-FR" sz="1400" u="sng" dirty="0"/>
            </a:p>
            <a:p>
              <a:r>
                <a:rPr lang="fr-FR" sz="1400" u="sng" dirty="0" smtClean="0"/>
                <a:t>Imagine ce qu’il pense à ce moment précis et écris-le.</a:t>
              </a:r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133350" y="1183379"/>
              <a:ext cx="3205162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a honte d’avoir pris la lettre.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33349" y="1688204"/>
              <a:ext cx="3205163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est triste que la maitresse soit là.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133350" y="2193029"/>
              <a:ext cx="3205162" cy="419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Il est en colère contre Lulu.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559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1588</Words>
  <Application>Microsoft Office PowerPoint</Application>
  <PresentationFormat>Format A4 (210 x 297 mm)</PresentationFormat>
  <Paragraphs>294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Cursive standard</vt:lpstr>
      <vt:lpstr>DK New Beginnings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Jérome</dc:creator>
  <cp:lastModifiedBy>Jérome</cp:lastModifiedBy>
  <cp:revision>12</cp:revision>
  <dcterms:created xsi:type="dcterms:W3CDTF">2017-09-16T12:01:21Z</dcterms:created>
  <dcterms:modified xsi:type="dcterms:W3CDTF">2017-09-16T14:02:00Z</dcterms:modified>
</cp:coreProperties>
</file>