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5" autoAdjust="0"/>
  </p:normalViewPr>
  <p:slideViewPr>
    <p:cSldViewPr showGuides="1">
      <p:cViewPr varScale="1">
        <p:scale>
          <a:sx n="82" d="100"/>
          <a:sy n="82" d="100"/>
        </p:scale>
        <p:origin x="1368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96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43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02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29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6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47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2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19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6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40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21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0913-5687-4C58-A85F-DCBAC213AED6}" type="datetimeFigureOut">
              <a:rPr lang="fr-FR" smtClean="0"/>
              <a:t>28/08/2018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12AF-8196-47B8-9172-7D658583E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75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0" name="Image 32" descr="reglure 1 carreau poiur reglette alphab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" y="1491355"/>
            <a:ext cx="9722879" cy="65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0" name="Image 4" descr="reglure 1 carreau poiur reglette alphab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8" y="836712"/>
            <a:ext cx="9733528" cy="65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12" y="2365003"/>
            <a:ext cx="524739" cy="575933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734" y="2453685"/>
            <a:ext cx="420498" cy="573642"/>
          </a:xfrm>
          <a:prstGeom prst="rect">
            <a:avLst/>
          </a:prstGeom>
        </p:spPr>
      </p:pic>
      <p:graphicFrame>
        <p:nvGraphicFramePr>
          <p:cNvPr id="79" name="Tableau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131290"/>
              </p:ext>
            </p:extLst>
          </p:nvPr>
        </p:nvGraphicFramePr>
        <p:xfrm>
          <a:off x="31379" y="2924588"/>
          <a:ext cx="1709905" cy="290783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80681">
                  <a:extLst>
                    <a:ext uri="{9D8B030D-6E8A-4147-A177-3AD203B41FA5}">
                      <a16:colId xmlns:a16="http://schemas.microsoft.com/office/drawing/2014/main" xmlns="" val="325051564"/>
                    </a:ext>
                  </a:extLst>
                </a:gridCol>
                <a:gridCol w="729224">
                  <a:extLst>
                    <a:ext uri="{9D8B030D-6E8A-4147-A177-3AD203B41FA5}">
                      <a16:colId xmlns:a16="http://schemas.microsoft.com/office/drawing/2014/main" xmlns="" val="3576948541"/>
                    </a:ext>
                  </a:extLst>
                </a:gridCol>
              </a:tblGrid>
              <a:tr h="366475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</a:t>
                      </a:r>
                      <a:r>
                        <a:rPr lang="fr-FR" sz="1400" baseline="0" dirty="0"/>
                        <a:t> </a:t>
                      </a:r>
                      <a:r>
                        <a:rPr lang="fr-FR" sz="1400" baseline="0" dirty="0" smtClean="0"/>
                        <a:t>déguisements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au présent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083548"/>
                  </a:ext>
                </a:extLst>
              </a:tr>
              <a:tr h="366475">
                <a:tc>
                  <a:txBody>
                    <a:bodyPr/>
                    <a:lstStyle/>
                    <a:p>
                      <a:r>
                        <a:rPr lang="fr-FR" sz="1400" dirty="0"/>
                        <a:t>j’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e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6658509"/>
                  </a:ext>
                </a:extLst>
              </a:tr>
              <a:tr h="414180">
                <a:tc>
                  <a:txBody>
                    <a:bodyPr/>
                    <a:lstStyle/>
                    <a:p>
                      <a:r>
                        <a:rPr lang="fr-FR" sz="1400" dirty="0"/>
                        <a:t>tu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es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3350833"/>
                  </a:ext>
                </a:extLst>
              </a:tr>
              <a:tr h="414180">
                <a:tc>
                  <a:txBody>
                    <a:bodyPr/>
                    <a:lstStyle/>
                    <a:p>
                      <a:r>
                        <a:rPr lang="fr-FR" sz="1400" dirty="0"/>
                        <a:t>il</a:t>
                      </a:r>
                      <a:r>
                        <a:rPr lang="fr-FR" sz="1400" baseline="0" dirty="0"/>
                        <a:t> </a:t>
                      </a:r>
                      <a:r>
                        <a:rPr lang="fr-FR" sz="1400" dirty="0"/>
                        <a:t>/</a:t>
                      </a:r>
                      <a:r>
                        <a:rPr lang="fr-FR" sz="1400" baseline="0" dirty="0"/>
                        <a:t> elle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e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19427"/>
                  </a:ext>
                </a:extLst>
              </a:tr>
              <a:tr h="414180">
                <a:tc>
                  <a:txBody>
                    <a:bodyPr/>
                    <a:lstStyle/>
                    <a:p>
                      <a:r>
                        <a:rPr lang="fr-FR" sz="1400" dirty="0"/>
                        <a:t>nous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err="1"/>
                        <a:t>ons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5431826"/>
                  </a:ext>
                </a:extLst>
              </a:tr>
              <a:tr h="414180">
                <a:tc>
                  <a:txBody>
                    <a:bodyPr/>
                    <a:lstStyle/>
                    <a:p>
                      <a:r>
                        <a:rPr lang="fr-FR" sz="1400" dirty="0"/>
                        <a:t>vous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err="1"/>
                        <a:t>ez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3430803"/>
                  </a:ext>
                </a:extLst>
              </a:tr>
              <a:tr h="366475">
                <a:tc>
                  <a:txBody>
                    <a:bodyPr/>
                    <a:lstStyle/>
                    <a:p>
                      <a:r>
                        <a:rPr lang="fr-FR" sz="1400" dirty="0"/>
                        <a:t>ils / elles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err="1"/>
                        <a:t>ent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9183805"/>
                  </a:ext>
                </a:extLst>
              </a:tr>
            </a:tbl>
          </a:graphicData>
        </a:graphic>
      </p:graphicFrame>
      <p:graphicFrame>
        <p:nvGraphicFramePr>
          <p:cNvPr id="81" name="Tableau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3809"/>
              </p:ext>
            </p:extLst>
          </p:nvPr>
        </p:nvGraphicFramePr>
        <p:xfrm>
          <a:off x="6992609" y="2458478"/>
          <a:ext cx="2917173" cy="33828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70374">
                  <a:extLst>
                    <a:ext uri="{9D8B030D-6E8A-4147-A177-3AD203B41FA5}">
                      <a16:colId xmlns:a16="http://schemas.microsoft.com/office/drawing/2014/main" xmlns="" val="129468806"/>
                    </a:ext>
                  </a:extLst>
                </a:gridCol>
                <a:gridCol w="872583">
                  <a:extLst>
                    <a:ext uri="{9D8B030D-6E8A-4147-A177-3AD203B41FA5}">
                      <a16:colId xmlns:a16="http://schemas.microsoft.com/office/drawing/2014/main" xmlns="" val="4215678649"/>
                    </a:ext>
                  </a:extLst>
                </a:gridCol>
                <a:gridCol w="402059">
                  <a:extLst>
                    <a:ext uri="{9D8B030D-6E8A-4147-A177-3AD203B41FA5}">
                      <a16:colId xmlns:a16="http://schemas.microsoft.com/office/drawing/2014/main" xmlns="" val="2456869797"/>
                    </a:ext>
                  </a:extLst>
                </a:gridCol>
                <a:gridCol w="1072157">
                  <a:extLst>
                    <a:ext uri="{9D8B030D-6E8A-4147-A177-3AD203B41FA5}">
                      <a16:colId xmlns:a16="http://schemas.microsoft.com/office/drawing/2014/main" xmlns="" val="4262853968"/>
                    </a:ext>
                  </a:extLst>
                </a:gridCol>
              </a:tblGrid>
              <a:tr h="309088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/>
                        <a:t>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un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/>
                        <a:t>11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onze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0306558"/>
                  </a:ext>
                </a:extLst>
              </a:tr>
              <a:tr h="3090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deux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12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douze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1501519"/>
                  </a:ext>
                </a:extLst>
              </a:tr>
              <a:tr h="3090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trois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treize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2251184"/>
                  </a:ext>
                </a:extLst>
              </a:tr>
              <a:tr h="3090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quatre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quatorze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083402"/>
                  </a:ext>
                </a:extLst>
              </a:tr>
              <a:tr h="3090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cinq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quinze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2126866"/>
                  </a:ext>
                </a:extLst>
              </a:tr>
              <a:tr h="3090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6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six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16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seize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4189816"/>
                  </a:ext>
                </a:extLst>
              </a:tr>
              <a:tr h="3090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7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sept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vingt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5355433"/>
                  </a:ext>
                </a:extLst>
              </a:tr>
              <a:tr h="2981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8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huit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30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trente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3762306"/>
                  </a:ext>
                </a:extLst>
              </a:tr>
              <a:tr h="2981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9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neuf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quarante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9148436"/>
                  </a:ext>
                </a:extLst>
              </a:tr>
              <a:tr h="2981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dix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50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cinquante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5382700"/>
                  </a:ext>
                </a:extLst>
              </a:tr>
              <a:tr h="2981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cent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60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soixante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419992"/>
                  </a:ext>
                </a:extLst>
              </a:tr>
            </a:tbl>
          </a:graphicData>
        </a:graphic>
      </p:graphicFrame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43754"/>
              </p:ext>
            </p:extLst>
          </p:nvPr>
        </p:nvGraphicFramePr>
        <p:xfrm>
          <a:off x="11266" y="6251347"/>
          <a:ext cx="4941725" cy="260648"/>
        </p:xfrm>
        <a:graphic>
          <a:graphicData uri="http://schemas.openxmlformats.org/drawingml/2006/table">
            <a:tbl>
              <a:tblPr/>
              <a:tblGrid>
                <a:gridCol w="197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2606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25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" name="Tableau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542755"/>
              </p:ext>
            </p:extLst>
          </p:nvPr>
        </p:nvGraphicFramePr>
        <p:xfrm>
          <a:off x="4954587" y="6251347"/>
          <a:ext cx="4951400" cy="260648"/>
        </p:xfrm>
        <a:graphic>
          <a:graphicData uri="http://schemas.openxmlformats.org/drawingml/2006/table">
            <a:tbl>
              <a:tblPr/>
              <a:tblGrid>
                <a:gridCol w="198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2606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26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85709"/>
              </p:ext>
            </p:extLst>
          </p:nvPr>
        </p:nvGraphicFramePr>
        <p:xfrm>
          <a:off x="0" y="6584003"/>
          <a:ext cx="4953000" cy="243408"/>
        </p:xfrm>
        <a:graphic>
          <a:graphicData uri="http://schemas.openxmlformats.org/drawingml/2006/table">
            <a:tbl>
              <a:tblPr/>
              <a:tblGrid>
                <a:gridCol w="198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24340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51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59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65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75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8" name="Tableau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572554"/>
              </p:ext>
            </p:extLst>
          </p:nvPr>
        </p:nvGraphicFramePr>
        <p:xfrm>
          <a:off x="4952999" y="6584003"/>
          <a:ext cx="4954600" cy="243408"/>
        </p:xfrm>
        <a:graphic>
          <a:graphicData uri="http://schemas.openxmlformats.org/drawingml/2006/table">
            <a:tbl>
              <a:tblPr/>
              <a:tblGrid>
                <a:gridCol w="198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24340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76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77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78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81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83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84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85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86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87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88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41270"/>
              </p:ext>
            </p:extLst>
          </p:nvPr>
        </p:nvGraphicFramePr>
        <p:xfrm>
          <a:off x="-4" y="11426"/>
          <a:ext cx="9906016" cy="213457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80432"/>
                <a:gridCol w="380432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</a:tblGrid>
              <a:tr h="395674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a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b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c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d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e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f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g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h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i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j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k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l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m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n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o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p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q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r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s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t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u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v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w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x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y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z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</a:tr>
              <a:tr h="434724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</a:tr>
              <a:tr h="65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a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b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c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d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e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f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g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h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i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j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k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l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m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n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o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p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q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r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s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t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u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v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w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x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y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z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</a:tr>
              <a:tr h="65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A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B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C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D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E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F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G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H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I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J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K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L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M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N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O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P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Q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R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S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T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U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V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W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X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Y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Z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</a:tr>
            </a:tbl>
          </a:graphicData>
        </a:graphic>
      </p:graphicFrame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34548"/>
              </p:ext>
            </p:extLst>
          </p:nvPr>
        </p:nvGraphicFramePr>
        <p:xfrm>
          <a:off x="2276316" y="3284984"/>
          <a:ext cx="4181260" cy="25563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45315"/>
                <a:gridCol w="1045315"/>
                <a:gridCol w="1045315"/>
                <a:gridCol w="1045315"/>
              </a:tblGrid>
              <a:tr h="30798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Table de 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Table de 3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Table de 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Table de 5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8321">
                <a:tc>
                  <a:txBody>
                    <a:bodyPr/>
                    <a:lstStyle/>
                    <a:p>
                      <a:r>
                        <a:rPr lang="fr-FR" sz="1400" dirty="0"/>
                        <a:t>2 x 1 = 2</a:t>
                      </a:r>
                    </a:p>
                    <a:p>
                      <a:r>
                        <a:rPr lang="fr-FR" sz="1400" dirty="0"/>
                        <a:t>2 x 2 = 4</a:t>
                      </a:r>
                    </a:p>
                    <a:p>
                      <a:r>
                        <a:rPr lang="fr-FR" sz="1400" dirty="0"/>
                        <a:t>2 x 3 = 6</a:t>
                      </a:r>
                    </a:p>
                    <a:p>
                      <a:r>
                        <a:rPr lang="fr-FR" sz="1400" dirty="0"/>
                        <a:t>2 x 4 = 8</a:t>
                      </a:r>
                    </a:p>
                    <a:p>
                      <a:r>
                        <a:rPr lang="fr-FR" sz="1400" dirty="0"/>
                        <a:t>2 x</a:t>
                      </a:r>
                      <a:r>
                        <a:rPr lang="fr-FR" sz="1400" baseline="0" dirty="0"/>
                        <a:t> 5 = 10</a:t>
                      </a:r>
                    </a:p>
                    <a:p>
                      <a:r>
                        <a:rPr lang="fr-FR" sz="1400" baseline="0" dirty="0"/>
                        <a:t>2 x 6 = 12</a:t>
                      </a:r>
                    </a:p>
                    <a:p>
                      <a:r>
                        <a:rPr lang="fr-FR" sz="1400" baseline="0" dirty="0"/>
                        <a:t>2 x 7 = 14</a:t>
                      </a:r>
                    </a:p>
                    <a:p>
                      <a:r>
                        <a:rPr lang="fr-FR" sz="1400" baseline="0" dirty="0"/>
                        <a:t>2 x 8 = 16</a:t>
                      </a:r>
                    </a:p>
                    <a:p>
                      <a:r>
                        <a:rPr lang="fr-FR" sz="1400" baseline="0" dirty="0"/>
                        <a:t>2 x 9 = 18</a:t>
                      </a:r>
                    </a:p>
                    <a:p>
                      <a:r>
                        <a:rPr lang="fr-FR" sz="1400" baseline="0" dirty="0"/>
                        <a:t>2 x 10 = 20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3 x 1 = 3</a:t>
                      </a:r>
                    </a:p>
                    <a:p>
                      <a:r>
                        <a:rPr lang="fr-FR" sz="1400" dirty="0"/>
                        <a:t>3 x 2 = 6</a:t>
                      </a:r>
                    </a:p>
                    <a:p>
                      <a:r>
                        <a:rPr lang="fr-FR" sz="1400" dirty="0"/>
                        <a:t>3 x 3 = 9</a:t>
                      </a:r>
                    </a:p>
                    <a:p>
                      <a:r>
                        <a:rPr lang="fr-FR" sz="1400" dirty="0"/>
                        <a:t>3 x 4 = 12</a:t>
                      </a:r>
                    </a:p>
                    <a:p>
                      <a:r>
                        <a:rPr lang="fr-FR" sz="1400" dirty="0"/>
                        <a:t>3 x</a:t>
                      </a:r>
                      <a:r>
                        <a:rPr lang="fr-FR" sz="1400" baseline="0" dirty="0"/>
                        <a:t> 5 = 15</a:t>
                      </a:r>
                    </a:p>
                    <a:p>
                      <a:r>
                        <a:rPr lang="fr-FR" sz="1400" baseline="0" dirty="0"/>
                        <a:t>3 x 6 = 18</a:t>
                      </a:r>
                    </a:p>
                    <a:p>
                      <a:r>
                        <a:rPr lang="fr-FR" sz="1400" baseline="0" dirty="0"/>
                        <a:t>3 x 7 = 21</a:t>
                      </a:r>
                    </a:p>
                    <a:p>
                      <a:r>
                        <a:rPr lang="fr-FR" sz="1400" baseline="0" dirty="0"/>
                        <a:t>3 x 8 = 24</a:t>
                      </a:r>
                    </a:p>
                    <a:p>
                      <a:r>
                        <a:rPr lang="fr-FR" sz="1400" baseline="0" dirty="0"/>
                        <a:t>3 x 9 = 27</a:t>
                      </a:r>
                    </a:p>
                    <a:p>
                      <a:r>
                        <a:rPr lang="fr-FR" sz="1400" baseline="0" dirty="0"/>
                        <a:t>3 x 10 = 30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4 x 1 = 4</a:t>
                      </a:r>
                    </a:p>
                    <a:p>
                      <a:r>
                        <a:rPr lang="fr-FR" sz="1400" dirty="0"/>
                        <a:t>4 x 2 = 8</a:t>
                      </a:r>
                    </a:p>
                    <a:p>
                      <a:r>
                        <a:rPr lang="fr-FR" sz="1400" dirty="0"/>
                        <a:t>4 x 3 = 12</a:t>
                      </a:r>
                    </a:p>
                    <a:p>
                      <a:r>
                        <a:rPr lang="fr-FR" sz="1400" dirty="0"/>
                        <a:t>4 x 4 = 16</a:t>
                      </a:r>
                    </a:p>
                    <a:p>
                      <a:r>
                        <a:rPr lang="fr-FR" sz="1400" dirty="0"/>
                        <a:t>4 x</a:t>
                      </a:r>
                      <a:r>
                        <a:rPr lang="fr-FR" sz="1400" baseline="0" dirty="0"/>
                        <a:t> 5 = 20</a:t>
                      </a:r>
                    </a:p>
                    <a:p>
                      <a:r>
                        <a:rPr lang="fr-FR" sz="1400" baseline="0" dirty="0"/>
                        <a:t>4 x 6 = 24</a:t>
                      </a:r>
                    </a:p>
                    <a:p>
                      <a:r>
                        <a:rPr lang="fr-FR" sz="1400" baseline="0" dirty="0"/>
                        <a:t>4 x 7 = 28</a:t>
                      </a:r>
                    </a:p>
                    <a:p>
                      <a:r>
                        <a:rPr lang="fr-FR" sz="1400" baseline="0" dirty="0"/>
                        <a:t>4 x 8 = 32</a:t>
                      </a:r>
                    </a:p>
                    <a:p>
                      <a:r>
                        <a:rPr lang="fr-FR" sz="1400" baseline="0" dirty="0"/>
                        <a:t>4 x 9 = 36</a:t>
                      </a:r>
                    </a:p>
                    <a:p>
                      <a:r>
                        <a:rPr lang="fr-FR" sz="1400" baseline="0" dirty="0"/>
                        <a:t>4 x 10 = 40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5 x 1 = 5</a:t>
                      </a:r>
                    </a:p>
                    <a:p>
                      <a:r>
                        <a:rPr lang="fr-FR" sz="1400" dirty="0"/>
                        <a:t>5 x 2 = 10</a:t>
                      </a:r>
                    </a:p>
                    <a:p>
                      <a:r>
                        <a:rPr lang="fr-FR" sz="1400" dirty="0"/>
                        <a:t>5 x 3 = 15</a:t>
                      </a:r>
                    </a:p>
                    <a:p>
                      <a:r>
                        <a:rPr lang="fr-FR" sz="1400" dirty="0"/>
                        <a:t>5 x 4 = 20</a:t>
                      </a:r>
                    </a:p>
                    <a:p>
                      <a:r>
                        <a:rPr lang="fr-FR" sz="1400" dirty="0"/>
                        <a:t>5 x</a:t>
                      </a:r>
                      <a:r>
                        <a:rPr lang="fr-FR" sz="1400" baseline="0" dirty="0"/>
                        <a:t> 5 = 25</a:t>
                      </a:r>
                    </a:p>
                    <a:p>
                      <a:r>
                        <a:rPr lang="fr-FR" sz="1400" baseline="0" dirty="0"/>
                        <a:t>5 x 6 = 30</a:t>
                      </a:r>
                    </a:p>
                    <a:p>
                      <a:r>
                        <a:rPr lang="fr-FR" sz="1400" baseline="0" dirty="0"/>
                        <a:t>5 x 7 = 35</a:t>
                      </a:r>
                    </a:p>
                    <a:p>
                      <a:r>
                        <a:rPr lang="fr-FR" sz="1400" baseline="0" dirty="0"/>
                        <a:t>5 x 8 = 40</a:t>
                      </a:r>
                    </a:p>
                    <a:p>
                      <a:r>
                        <a:rPr lang="fr-FR" sz="1400" baseline="0" dirty="0"/>
                        <a:t>5 x 9 = 45</a:t>
                      </a:r>
                    </a:p>
                    <a:p>
                      <a:r>
                        <a:rPr lang="fr-FR" sz="1400" baseline="0" dirty="0"/>
                        <a:t>5 x 10 = 50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2" name="Image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464" y="2743201"/>
            <a:ext cx="458186" cy="568253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94" y="2365003"/>
            <a:ext cx="520889" cy="593701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67" y="2347870"/>
            <a:ext cx="522179" cy="59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9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0" name="Image 32" descr="reglure 1 carreau poiur reglette alphab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" y="1491355"/>
            <a:ext cx="9722879" cy="65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0" name="Image 4" descr="reglure 1 carreau poiur reglette alphab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8" y="836712"/>
            <a:ext cx="9733528" cy="65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15" y="2428329"/>
            <a:ext cx="522179" cy="593851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321" y="2428479"/>
            <a:ext cx="520889" cy="593701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89" y="2408872"/>
            <a:ext cx="460467" cy="628168"/>
          </a:xfrm>
          <a:prstGeom prst="rect">
            <a:avLst/>
          </a:prstGeom>
        </p:spPr>
      </p:pic>
      <p:graphicFrame>
        <p:nvGraphicFramePr>
          <p:cNvPr id="79" name="Tableau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922014"/>
              </p:ext>
            </p:extLst>
          </p:nvPr>
        </p:nvGraphicFramePr>
        <p:xfrm>
          <a:off x="44008" y="3062473"/>
          <a:ext cx="3105748" cy="293831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48548">
                  <a:extLst>
                    <a:ext uri="{9D8B030D-6E8A-4147-A177-3AD203B41FA5}">
                      <a16:colId xmlns:a16="http://schemas.microsoft.com/office/drawing/2014/main" xmlns="" val="325051564"/>
                    </a:ext>
                  </a:extLst>
                </a:gridCol>
                <a:gridCol w="752400">
                  <a:extLst>
                    <a:ext uri="{9D8B030D-6E8A-4147-A177-3AD203B41FA5}">
                      <a16:colId xmlns:a16="http://schemas.microsoft.com/office/drawing/2014/main" xmlns="" val="3576948541"/>
                    </a:ext>
                  </a:extLst>
                </a:gridCol>
                <a:gridCol w="752400"/>
                <a:gridCol w="752400"/>
              </a:tblGrid>
              <a:tr h="297013">
                <a:tc gridSpan="4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</a:t>
                      </a:r>
                      <a:r>
                        <a:rPr lang="fr-FR" sz="1400" baseline="0" dirty="0"/>
                        <a:t> </a:t>
                      </a:r>
                      <a:r>
                        <a:rPr lang="fr-FR" sz="1400" baseline="0" dirty="0" smtClean="0"/>
                        <a:t>déguisements du verbe</a:t>
                      </a:r>
                      <a:endParaRPr lang="fr-FR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083548"/>
                  </a:ext>
                </a:extLst>
              </a:tr>
              <a:tr h="205743"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présent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imparfait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futur</a:t>
                      </a:r>
                    </a:p>
                  </a:txBody>
                  <a:tcPr/>
                </a:tc>
              </a:tr>
              <a:tr h="366475">
                <a:tc>
                  <a:txBody>
                    <a:bodyPr/>
                    <a:lstStyle/>
                    <a:p>
                      <a:r>
                        <a:rPr lang="fr-FR" sz="1400" dirty="0"/>
                        <a:t>j’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e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ais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erai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6658509"/>
                  </a:ext>
                </a:extLst>
              </a:tr>
              <a:tr h="414180">
                <a:tc>
                  <a:txBody>
                    <a:bodyPr/>
                    <a:lstStyle/>
                    <a:p>
                      <a:r>
                        <a:rPr lang="fr-FR" sz="1400" dirty="0"/>
                        <a:t>tu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es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ais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eras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3350833"/>
                  </a:ext>
                </a:extLst>
              </a:tr>
              <a:tr h="414180">
                <a:tc>
                  <a:txBody>
                    <a:bodyPr/>
                    <a:lstStyle/>
                    <a:p>
                      <a:r>
                        <a:rPr lang="fr-FR" sz="1400" dirty="0"/>
                        <a:t>il</a:t>
                      </a:r>
                      <a:r>
                        <a:rPr lang="fr-FR" sz="1400" baseline="0" dirty="0"/>
                        <a:t> </a:t>
                      </a:r>
                      <a:r>
                        <a:rPr lang="fr-FR" sz="1400" dirty="0" smtClean="0"/>
                        <a:t>-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/>
                        <a:t>elle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e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ait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era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19427"/>
                  </a:ext>
                </a:extLst>
              </a:tr>
              <a:tr h="414180">
                <a:tc>
                  <a:txBody>
                    <a:bodyPr/>
                    <a:lstStyle/>
                    <a:p>
                      <a:r>
                        <a:rPr lang="fr-FR" sz="1400" dirty="0"/>
                        <a:t>nous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/>
                        <a:t>ons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ions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erons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5431826"/>
                  </a:ext>
                </a:extLst>
              </a:tr>
              <a:tr h="414180">
                <a:tc>
                  <a:txBody>
                    <a:bodyPr/>
                    <a:lstStyle/>
                    <a:p>
                      <a:r>
                        <a:rPr lang="fr-FR" sz="1400" dirty="0"/>
                        <a:t>vous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/>
                        <a:t>ez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iez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erez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3430803"/>
                  </a:ext>
                </a:extLst>
              </a:tr>
              <a:tr h="366475">
                <a:tc>
                  <a:txBody>
                    <a:bodyPr/>
                    <a:lstStyle/>
                    <a:p>
                      <a:r>
                        <a:rPr lang="fr-FR" sz="1400" dirty="0"/>
                        <a:t>ils </a:t>
                      </a:r>
                      <a:r>
                        <a:rPr lang="fr-FR" sz="1400" dirty="0" smtClean="0"/>
                        <a:t>- elles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/>
                        <a:t>ent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aient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eront</a:t>
                      </a:r>
                      <a:endParaRPr lang="fr-FR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9183805"/>
                  </a:ext>
                </a:extLst>
              </a:tr>
            </a:tbl>
          </a:graphicData>
        </a:graphic>
      </p:graphicFrame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293249"/>
              </p:ext>
            </p:extLst>
          </p:nvPr>
        </p:nvGraphicFramePr>
        <p:xfrm>
          <a:off x="11266" y="6336704"/>
          <a:ext cx="4941725" cy="260648"/>
        </p:xfrm>
        <a:graphic>
          <a:graphicData uri="http://schemas.openxmlformats.org/drawingml/2006/table">
            <a:tbl>
              <a:tblPr/>
              <a:tblGrid>
                <a:gridCol w="197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97669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2606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19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25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" name="Tableau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672739"/>
              </p:ext>
            </p:extLst>
          </p:nvPr>
        </p:nvGraphicFramePr>
        <p:xfrm>
          <a:off x="4954587" y="6336704"/>
          <a:ext cx="4951400" cy="260648"/>
        </p:xfrm>
        <a:graphic>
          <a:graphicData uri="http://schemas.openxmlformats.org/drawingml/2006/table">
            <a:tbl>
              <a:tblPr/>
              <a:tblGrid>
                <a:gridCol w="198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98056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2606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26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29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39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49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/>
          </p:nvPr>
        </p:nvGraphicFramePr>
        <p:xfrm>
          <a:off x="0" y="6584003"/>
          <a:ext cx="4953000" cy="243408"/>
        </p:xfrm>
        <a:graphic>
          <a:graphicData uri="http://schemas.openxmlformats.org/drawingml/2006/table">
            <a:tbl>
              <a:tblPr/>
              <a:tblGrid>
                <a:gridCol w="198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24340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51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59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65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69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75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8" name="Tableau 87"/>
          <p:cNvGraphicFramePr>
            <a:graphicFrameLocks noGrp="1"/>
          </p:cNvGraphicFramePr>
          <p:nvPr>
            <p:extLst/>
          </p:nvPr>
        </p:nvGraphicFramePr>
        <p:xfrm>
          <a:off x="4952999" y="6584003"/>
          <a:ext cx="4954600" cy="243408"/>
        </p:xfrm>
        <a:graphic>
          <a:graphicData uri="http://schemas.openxmlformats.org/drawingml/2006/table">
            <a:tbl>
              <a:tblPr/>
              <a:tblGrid>
                <a:gridCol w="198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98184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24340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76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77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78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79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81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83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84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85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86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87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88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89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90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91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92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93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94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95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96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97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98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>
                          <a:solidFill>
                            <a:srgbClr val="000000"/>
                          </a:solidFill>
                          <a:effectLst/>
                          <a:latin typeface="Script cole"/>
                        </a:rPr>
                        <a:t>99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0" name="Tableau 89"/>
          <p:cNvGraphicFramePr>
            <a:graphicFrameLocks noGrp="1"/>
          </p:cNvGraphicFramePr>
          <p:nvPr/>
        </p:nvGraphicFramePr>
        <p:xfrm>
          <a:off x="-4" y="11426"/>
          <a:ext cx="9906016" cy="213457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80432"/>
                <a:gridCol w="380432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  <a:gridCol w="381048"/>
              </a:tblGrid>
              <a:tr h="395674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a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b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c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d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e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f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g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h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i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j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k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l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m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n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>
                          <a:effectLst/>
                          <a:latin typeface="Cursive GS dernière lettre haut" panose="00000500000000000000" pitchFamily="2" charset="0"/>
                        </a:rPr>
                        <a:t>o</a:t>
                      </a:r>
                      <a:endParaRPr lang="fr-FR" sz="900" b="1" kern="140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p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q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r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s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t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u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v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w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x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y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400" cap="all" dirty="0">
                          <a:effectLst/>
                          <a:latin typeface="Cursive GS dernière lettre haut" panose="00000500000000000000" pitchFamily="2" charset="0"/>
                        </a:rPr>
                        <a:t>z</a:t>
                      </a:r>
                      <a:endParaRPr lang="fr-FR" sz="900" b="1" kern="1400" dirty="0">
                        <a:solidFill>
                          <a:srgbClr val="000000"/>
                        </a:solidFill>
                        <a:effectLst/>
                        <a:latin typeface="Cursive GS dernière lettre hau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</a:tr>
              <a:tr h="434724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fr-FR" sz="1800" b="0" kern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fr-FR" sz="1800" b="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082" marR="32082" marT="32082" marB="32082" anchor="ctr"/>
                </a:tc>
              </a:tr>
              <a:tr h="65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a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b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c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d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e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f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g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h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i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j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k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l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m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n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o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p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q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r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s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t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u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v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w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x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y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GS lettres seules" panose="00000500000000000000" pitchFamily="2" charset="0"/>
                        </a:rPr>
                        <a:t>z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GS lettres seules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</a:tr>
              <a:tr h="65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A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B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C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D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E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F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G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H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I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J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K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L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M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N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O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P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Q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R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S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T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U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V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W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X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Y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600" b="0" kern="1400" dirty="0">
                          <a:effectLst/>
                          <a:latin typeface="Cursive standard" pitchFamily="2" charset="0"/>
                        </a:rPr>
                        <a:t>Z</a:t>
                      </a:r>
                      <a:endParaRPr lang="fr-FR" sz="2600" b="0" kern="1400" dirty="0">
                        <a:solidFill>
                          <a:srgbClr val="000000"/>
                        </a:solidFill>
                        <a:effectLst/>
                        <a:latin typeface="Cursive standard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2" marR="32082" marT="32082" marB="32082" anchor="ctr"/>
                </a:tc>
              </a:tr>
            </a:tbl>
          </a:graphicData>
        </a:graphic>
      </p:graphicFrame>
      <p:pic>
        <p:nvPicPr>
          <p:cNvPr id="62" name="Imag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634" y="2422987"/>
            <a:ext cx="483133" cy="599193"/>
          </a:xfrm>
          <a:prstGeom prst="rect">
            <a:avLst/>
          </a:prstGeom>
        </p:spPr>
      </p:pic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419061"/>
              </p:ext>
            </p:extLst>
          </p:nvPr>
        </p:nvGraphicFramePr>
        <p:xfrm>
          <a:off x="3211236" y="2183943"/>
          <a:ext cx="3711368" cy="2042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7842">
                  <a:extLst>
                    <a:ext uri="{9D8B030D-6E8A-4147-A177-3AD203B41FA5}">
                      <a16:colId xmlns="" xmlns:a16="http://schemas.microsoft.com/office/drawing/2014/main" val="1427570023"/>
                    </a:ext>
                  </a:extLst>
                </a:gridCol>
                <a:gridCol w="927842">
                  <a:extLst>
                    <a:ext uri="{9D8B030D-6E8A-4147-A177-3AD203B41FA5}">
                      <a16:colId xmlns="" xmlns:a16="http://schemas.microsoft.com/office/drawing/2014/main" val="2840602462"/>
                    </a:ext>
                  </a:extLst>
                </a:gridCol>
                <a:gridCol w="927842">
                  <a:extLst>
                    <a:ext uri="{9D8B030D-6E8A-4147-A177-3AD203B41FA5}">
                      <a16:colId xmlns="" xmlns:a16="http://schemas.microsoft.com/office/drawing/2014/main" val="488396366"/>
                    </a:ext>
                  </a:extLst>
                </a:gridCol>
                <a:gridCol w="927842">
                  <a:extLst>
                    <a:ext uri="{9D8B030D-6E8A-4147-A177-3AD203B41FA5}">
                      <a16:colId xmlns="" xmlns:a16="http://schemas.microsoft.com/office/drawing/2014/main" val="4187321396"/>
                    </a:ext>
                  </a:extLst>
                </a:gridCol>
              </a:tblGrid>
              <a:tr h="24683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Table de 2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Table de 3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Table de 4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Table de 5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0728199"/>
                  </a:ext>
                </a:extLst>
              </a:tr>
              <a:tr h="1718299">
                <a:tc>
                  <a:txBody>
                    <a:bodyPr/>
                    <a:lstStyle/>
                    <a:p>
                      <a:r>
                        <a:rPr lang="fr-FR" sz="1100" dirty="0"/>
                        <a:t>2 x 1 = 2</a:t>
                      </a:r>
                    </a:p>
                    <a:p>
                      <a:r>
                        <a:rPr lang="fr-FR" sz="1100" dirty="0"/>
                        <a:t>2 x 2 = 4</a:t>
                      </a:r>
                    </a:p>
                    <a:p>
                      <a:r>
                        <a:rPr lang="fr-FR" sz="1100" dirty="0"/>
                        <a:t>2 x 3 = 6</a:t>
                      </a:r>
                    </a:p>
                    <a:p>
                      <a:r>
                        <a:rPr lang="fr-FR" sz="1100" dirty="0"/>
                        <a:t>2 x 4 = 8</a:t>
                      </a:r>
                    </a:p>
                    <a:p>
                      <a:r>
                        <a:rPr lang="fr-FR" sz="1100" dirty="0"/>
                        <a:t>2 x</a:t>
                      </a:r>
                      <a:r>
                        <a:rPr lang="fr-FR" sz="1100" baseline="0" dirty="0"/>
                        <a:t> 5 = 10</a:t>
                      </a:r>
                    </a:p>
                    <a:p>
                      <a:r>
                        <a:rPr lang="fr-FR" sz="1100" baseline="0" dirty="0"/>
                        <a:t>2 x 6 = 12</a:t>
                      </a:r>
                    </a:p>
                    <a:p>
                      <a:r>
                        <a:rPr lang="fr-FR" sz="1100" baseline="0" dirty="0"/>
                        <a:t>2 x 7 = 14</a:t>
                      </a:r>
                    </a:p>
                    <a:p>
                      <a:r>
                        <a:rPr lang="fr-FR" sz="1100" baseline="0" dirty="0"/>
                        <a:t>2 x 8 = 16</a:t>
                      </a:r>
                    </a:p>
                    <a:p>
                      <a:r>
                        <a:rPr lang="fr-FR" sz="1100" baseline="0" dirty="0"/>
                        <a:t>2 x 9 = 18</a:t>
                      </a:r>
                    </a:p>
                    <a:p>
                      <a:r>
                        <a:rPr lang="fr-FR" sz="1100" baseline="0" dirty="0"/>
                        <a:t>2 x 10 = 20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3 x 1 = 3</a:t>
                      </a:r>
                    </a:p>
                    <a:p>
                      <a:r>
                        <a:rPr lang="fr-FR" sz="1100" dirty="0"/>
                        <a:t>3 x 2 = 6</a:t>
                      </a:r>
                    </a:p>
                    <a:p>
                      <a:r>
                        <a:rPr lang="fr-FR" sz="1100" dirty="0"/>
                        <a:t>3 x 3 = 9</a:t>
                      </a:r>
                    </a:p>
                    <a:p>
                      <a:r>
                        <a:rPr lang="fr-FR" sz="1100" dirty="0"/>
                        <a:t>3 x 4 = 12</a:t>
                      </a:r>
                    </a:p>
                    <a:p>
                      <a:r>
                        <a:rPr lang="fr-FR" sz="1100" dirty="0"/>
                        <a:t>3 x</a:t>
                      </a:r>
                      <a:r>
                        <a:rPr lang="fr-FR" sz="1100" baseline="0" dirty="0"/>
                        <a:t> 5 = 15</a:t>
                      </a:r>
                    </a:p>
                    <a:p>
                      <a:r>
                        <a:rPr lang="fr-FR" sz="1100" baseline="0" dirty="0"/>
                        <a:t>3 x 6 = 18</a:t>
                      </a:r>
                    </a:p>
                    <a:p>
                      <a:r>
                        <a:rPr lang="fr-FR" sz="1100" baseline="0" dirty="0"/>
                        <a:t>3 x 7 = 21</a:t>
                      </a:r>
                    </a:p>
                    <a:p>
                      <a:r>
                        <a:rPr lang="fr-FR" sz="1100" baseline="0" dirty="0"/>
                        <a:t>3 x 8 = 24</a:t>
                      </a:r>
                    </a:p>
                    <a:p>
                      <a:r>
                        <a:rPr lang="fr-FR" sz="1100" baseline="0" dirty="0"/>
                        <a:t>3 x 9 = 27</a:t>
                      </a:r>
                    </a:p>
                    <a:p>
                      <a:r>
                        <a:rPr lang="fr-FR" sz="1100" baseline="0" dirty="0"/>
                        <a:t>3 x 10 = 30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4 x 1 = 4</a:t>
                      </a:r>
                    </a:p>
                    <a:p>
                      <a:r>
                        <a:rPr lang="fr-FR" sz="1100" dirty="0"/>
                        <a:t>4 x 2 = 8</a:t>
                      </a:r>
                    </a:p>
                    <a:p>
                      <a:r>
                        <a:rPr lang="fr-FR" sz="1100" dirty="0"/>
                        <a:t>4 x 3 = 12</a:t>
                      </a:r>
                    </a:p>
                    <a:p>
                      <a:r>
                        <a:rPr lang="fr-FR" sz="1100" dirty="0"/>
                        <a:t>4 x 4 = 16</a:t>
                      </a:r>
                    </a:p>
                    <a:p>
                      <a:r>
                        <a:rPr lang="fr-FR" sz="1100" dirty="0"/>
                        <a:t>4 x</a:t>
                      </a:r>
                      <a:r>
                        <a:rPr lang="fr-FR" sz="1100" baseline="0" dirty="0"/>
                        <a:t> 5 = 20</a:t>
                      </a:r>
                    </a:p>
                    <a:p>
                      <a:r>
                        <a:rPr lang="fr-FR" sz="1100" baseline="0" dirty="0"/>
                        <a:t>4 x 6 = 24</a:t>
                      </a:r>
                    </a:p>
                    <a:p>
                      <a:r>
                        <a:rPr lang="fr-FR" sz="1100" baseline="0" dirty="0"/>
                        <a:t>4 x 7 = 28</a:t>
                      </a:r>
                    </a:p>
                    <a:p>
                      <a:r>
                        <a:rPr lang="fr-FR" sz="1100" baseline="0" dirty="0"/>
                        <a:t>4 x 8 = 32</a:t>
                      </a:r>
                    </a:p>
                    <a:p>
                      <a:r>
                        <a:rPr lang="fr-FR" sz="1100" baseline="0" dirty="0"/>
                        <a:t>4 x 9 = 36</a:t>
                      </a:r>
                    </a:p>
                    <a:p>
                      <a:r>
                        <a:rPr lang="fr-FR" sz="1100" baseline="0" dirty="0"/>
                        <a:t>4 x 10 = 40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5 x 1 = 5</a:t>
                      </a:r>
                    </a:p>
                    <a:p>
                      <a:r>
                        <a:rPr lang="fr-FR" sz="1100" dirty="0"/>
                        <a:t>5 x 2 = 10</a:t>
                      </a:r>
                    </a:p>
                    <a:p>
                      <a:r>
                        <a:rPr lang="fr-FR" sz="1100" dirty="0"/>
                        <a:t>5 x 3 = 15</a:t>
                      </a:r>
                    </a:p>
                    <a:p>
                      <a:r>
                        <a:rPr lang="fr-FR" sz="1100" dirty="0"/>
                        <a:t>5 x 4 = 20</a:t>
                      </a:r>
                    </a:p>
                    <a:p>
                      <a:r>
                        <a:rPr lang="fr-FR" sz="1100" dirty="0"/>
                        <a:t>5 x</a:t>
                      </a:r>
                      <a:r>
                        <a:rPr lang="fr-FR" sz="1100" baseline="0" dirty="0"/>
                        <a:t> 5 = 25</a:t>
                      </a:r>
                    </a:p>
                    <a:p>
                      <a:r>
                        <a:rPr lang="fr-FR" sz="1100" baseline="0" dirty="0"/>
                        <a:t>5 x 6 = 30</a:t>
                      </a:r>
                    </a:p>
                    <a:p>
                      <a:r>
                        <a:rPr lang="fr-FR" sz="1100" baseline="0" dirty="0"/>
                        <a:t>5 x 7 = 35</a:t>
                      </a:r>
                    </a:p>
                    <a:p>
                      <a:r>
                        <a:rPr lang="fr-FR" sz="1100" baseline="0" dirty="0"/>
                        <a:t>5 x 8 = 40</a:t>
                      </a:r>
                    </a:p>
                    <a:p>
                      <a:r>
                        <a:rPr lang="fr-FR" sz="1100" baseline="0" dirty="0"/>
                        <a:t>5 x 9 = 45</a:t>
                      </a:r>
                    </a:p>
                    <a:p>
                      <a:r>
                        <a:rPr lang="fr-FR" sz="1100" baseline="0" dirty="0"/>
                        <a:t>5 x 10 = 50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7849106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39759"/>
              </p:ext>
            </p:extLst>
          </p:nvPr>
        </p:nvGraphicFramePr>
        <p:xfrm>
          <a:off x="3211236" y="4226103"/>
          <a:ext cx="3711368" cy="20421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27842"/>
                <a:gridCol w="927842"/>
                <a:gridCol w="927842"/>
                <a:gridCol w="927842"/>
              </a:tblGrid>
              <a:tr h="27204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Table de </a:t>
                      </a:r>
                      <a:r>
                        <a:rPr lang="fr-FR" sz="1200" dirty="0" smtClean="0"/>
                        <a:t>6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Table de </a:t>
                      </a:r>
                      <a:r>
                        <a:rPr lang="fr-FR" sz="1200" dirty="0" smtClean="0"/>
                        <a:t>7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Table de </a:t>
                      </a:r>
                      <a:r>
                        <a:rPr lang="fr-FR" sz="1200" dirty="0" smtClean="0"/>
                        <a:t>8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Table de </a:t>
                      </a:r>
                      <a:r>
                        <a:rPr lang="fr-FR" sz="1200" dirty="0" smtClean="0"/>
                        <a:t>9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53196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6 </a:t>
                      </a:r>
                      <a:r>
                        <a:rPr lang="fr-FR" sz="1100" dirty="0"/>
                        <a:t>x 1 = </a:t>
                      </a:r>
                      <a:r>
                        <a:rPr lang="fr-FR" sz="1100" dirty="0" smtClean="0"/>
                        <a:t>6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6 </a:t>
                      </a:r>
                      <a:r>
                        <a:rPr lang="fr-FR" sz="1100" dirty="0"/>
                        <a:t>x 2 = </a:t>
                      </a:r>
                      <a:r>
                        <a:rPr lang="fr-FR" sz="1100" dirty="0" smtClean="0"/>
                        <a:t>12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6 </a:t>
                      </a:r>
                      <a:r>
                        <a:rPr lang="fr-FR" sz="1100" dirty="0"/>
                        <a:t>x 3 = </a:t>
                      </a:r>
                      <a:r>
                        <a:rPr lang="fr-FR" sz="1100" dirty="0" smtClean="0"/>
                        <a:t>18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6 </a:t>
                      </a:r>
                      <a:r>
                        <a:rPr lang="fr-FR" sz="1100" dirty="0"/>
                        <a:t>x 4 = </a:t>
                      </a:r>
                      <a:r>
                        <a:rPr lang="fr-FR" sz="1100" dirty="0" smtClean="0"/>
                        <a:t>24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6 </a:t>
                      </a:r>
                      <a:r>
                        <a:rPr lang="fr-FR" sz="1100" dirty="0"/>
                        <a:t>x</a:t>
                      </a:r>
                      <a:r>
                        <a:rPr lang="fr-FR" sz="1100" baseline="0" dirty="0"/>
                        <a:t> 5 = </a:t>
                      </a:r>
                      <a:r>
                        <a:rPr lang="fr-FR" sz="1100" baseline="0" dirty="0" smtClean="0"/>
                        <a:t>30</a:t>
                      </a:r>
                      <a:endParaRPr lang="fr-FR" sz="1100" baseline="0" dirty="0"/>
                    </a:p>
                    <a:p>
                      <a:r>
                        <a:rPr lang="fr-FR" sz="1100" baseline="0" dirty="0"/>
                        <a:t>6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/>
                        <a:t>x 6 = </a:t>
                      </a:r>
                      <a:r>
                        <a:rPr lang="fr-FR" sz="1100" baseline="0" dirty="0" smtClean="0"/>
                        <a:t>36</a:t>
                      </a:r>
                      <a:endParaRPr lang="fr-FR" sz="1100" baseline="0" dirty="0"/>
                    </a:p>
                    <a:p>
                      <a:r>
                        <a:rPr lang="fr-FR" sz="1100" baseline="0" dirty="0"/>
                        <a:t>6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/>
                        <a:t>x 7 = </a:t>
                      </a:r>
                      <a:r>
                        <a:rPr lang="fr-FR" sz="1100" baseline="0" dirty="0" smtClean="0"/>
                        <a:t>42</a:t>
                      </a:r>
                      <a:endParaRPr lang="fr-FR" sz="1100" baseline="0" dirty="0"/>
                    </a:p>
                    <a:p>
                      <a:r>
                        <a:rPr lang="fr-FR" sz="1100" baseline="0" dirty="0"/>
                        <a:t>6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/>
                        <a:t>x 8 = </a:t>
                      </a:r>
                      <a:r>
                        <a:rPr lang="fr-FR" sz="1100" baseline="0" dirty="0" smtClean="0"/>
                        <a:t>48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6 </a:t>
                      </a:r>
                      <a:r>
                        <a:rPr lang="fr-FR" sz="1100" baseline="0" dirty="0"/>
                        <a:t>x 9 = </a:t>
                      </a:r>
                      <a:r>
                        <a:rPr lang="fr-FR" sz="1100" baseline="0" dirty="0" smtClean="0"/>
                        <a:t>54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6 x </a:t>
                      </a:r>
                      <a:r>
                        <a:rPr lang="fr-FR" sz="1100" baseline="0" dirty="0"/>
                        <a:t>10 = </a:t>
                      </a:r>
                      <a:r>
                        <a:rPr lang="fr-FR" sz="1100" baseline="0" dirty="0" smtClean="0"/>
                        <a:t>60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7 </a:t>
                      </a:r>
                      <a:r>
                        <a:rPr lang="fr-FR" sz="1100" dirty="0"/>
                        <a:t>x 1 = </a:t>
                      </a:r>
                      <a:r>
                        <a:rPr lang="fr-FR" sz="1100" dirty="0" smtClean="0"/>
                        <a:t>7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7 </a:t>
                      </a:r>
                      <a:r>
                        <a:rPr lang="fr-FR" sz="1100" dirty="0"/>
                        <a:t>x 2 = </a:t>
                      </a:r>
                      <a:r>
                        <a:rPr lang="fr-FR" sz="1100" dirty="0" smtClean="0"/>
                        <a:t>14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7 </a:t>
                      </a:r>
                      <a:r>
                        <a:rPr lang="fr-FR" sz="1100" dirty="0"/>
                        <a:t>x 3 = </a:t>
                      </a:r>
                      <a:r>
                        <a:rPr lang="fr-FR" sz="1100" dirty="0" smtClean="0"/>
                        <a:t>21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7 </a:t>
                      </a:r>
                      <a:r>
                        <a:rPr lang="fr-FR" sz="1100" dirty="0"/>
                        <a:t>x 4 = </a:t>
                      </a:r>
                      <a:r>
                        <a:rPr lang="fr-FR" sz="1100" dirty="0" smtClean="0"/>
                        <a:t>28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7 </a:t>
                      </a:r>
                      <a:r>
                        <a:rPr lang="fr-FR" sz="1100" dirty="0"/>
                        <a:t>x</a:t>
                      </a:r>
                      <a:r>
                        <a:rPr lang="fr-FR" sz="1100" baseline="0" dirty="0"/>
                        <a:t> 5 = </a:t>
                      </a:r>
                      <a:r>
                        <a:rPr lang="fr-FR" sz="1100" baseline="0" dirty="0" smtClean="0"/>
                        <a:t>35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7 </a:t>
                      </a:r>
                      <a:r>
                        <a:rPr lang="fr-FR" sz="1100" baseline="0" dirty="0"/>
                        <a:t>x 6 = </a:t>
                      </a:r>
                      <a:r>
                        <a:rPr lang="fr-FR" sz="1100" baseline="0" dirty="0" smtClean="0"/>
                        <a:t>42</a:t>
                      </a:r>
                      <a:endParaRPr lang="fr-FR" sz="1100" baseline="0" dirty="0"/>
                    </a:p>
                    <a:p>
                      <a:r>
                        <a:rPr lang="fr-FR" sz="1100" baseline="0" dirty="0"/>
                        <a:t>7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/>
                        <a:t>x 7 = </a:t>
                      </a:r>
                      <a:r>
                        <a:rPr lang="fr-FR" sz="1100" baseline="0" dirty="0" smtClean="0"/>
                        <a:t>49</a:t>
                      </a:r>
                      <a:endParaRPr lang="fr-FR" sz="1100" baseline="0" dirty="0"/>
                    </a:p>
                    <a:p>
                      <a:r>
                        <a:rPr lang="fr-FR" sz="1100" baseline="0" dirty="0"/>
                        <a:t>7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/>
                        <a:t>x 8 = </a:t>
                      </a:r>
                      <a:r>
                        <a:rPr lang="fr-FR" sz="1100" baseline="0" dirty="0" smtClean="0"/>
                        <a:t>56</a:t>
                      </a:r>
                      <a:endParaRPr lang="fr-FR" sz="1100" baseline="0" dirty="0"/>
                    </a:p>
                    <a:p>
                      <a:r>
                        <a:rPr lang="fr-FR" sz="1100" baseline="0" dirty="0"/>
                        <a:t>7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/>
                        <a:t>x 9 = </a:t>
                      </a:r>
                      <a:r>
                        <a:rPr lang="fr-FR" sz="1100" baseline="0" dirty="0" smtClean="0"/>
                        <a:t>63</a:t>
                      </a:r>
                      <a:endParaRPr lang="fr-FR" sz="1100" baseline="0" dirty="0"/>
                    </a:p>
                    <a:p>
                      <a:r>
                        <a:rPr lang="fr-FR" sz="1100" baseline="0" dirty="0"/>
                        <a:t>7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/>
                        <a:t>x 10 = </a:t>
                      </a:r>
                      <a:r>
                        <a:rPr lang="fr-FR" sz="1100" baseline="0" dirty="0" smtClean="0"/>
                        <a:t>70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8</a:t>
                      </a:r>
                      <a:r>
                        <a:rPr lang="fr-FR" sz="1100" dirty="0" smtClean="0"/>
                        <a:t> </a:t>
                      </a:r>
                      <a:r>
                        <a:rPr lang="fr-FR" sz="1100" dirty="0"/>
                        <a:t>x 1 = </a:t>
                      </a:r>
                      <a:r>
                        <a:rPr lang="fr-FR" sz="1100" dirty="0" smtClean="0"/>
                        <a:t>8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8 </a:t>
                      </a:r>
                      <a:r>
                        <a:rPr lang="fr-FR" sz="1100" dirty="0"/>
                        <a:t>x 2 = </a:t>
                      </a:r>
                      <a:r>
                        <a:rPr lang="fr-FR" sz="1100" dirty="0" smtClean="0"/>
                        <a:t>16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8 </a:t>
                      </a:r>
                      <a:r>
                        <a:rPr lang="fr-FR" sz="1100" dirty="0"/>
                        <a:t>x 3 = </a:t>
                      </a:r>
                      <a:r>
                        <a:rPr lang="fr-FR" sz="1100" dirty="0" smtClean="0"/>
                        <a:t>24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8 </a:t>
                      </a:r>
                      <a:r>
                        <a:rPr lang="fr-FR" sz="1100" dirty="0"/>
                        <a:t>x 4 = </a:t>
                      </a:r>
                      <a:r>
                        <a:rPr lang="fr-FR" sz="1100" dirty="0" smtClean="0"/>
                        <a:t>32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8 </a:t>
                      </a:r>
                      <a:r>
                        <a:rPr lang="fr-FR" sz="1100" dirty="0"/>
                        <a:t>x</a:t>
                      </a:r>
                      <a:r>
                        <a:rPr lang="fr-FR" sz="1100" baseline="0" dirty="0"/>
                        <a:t> 5 = </a:t>
                      </a:r>
                      <a:r>
                        <a:rPr lang="fr-FR" sz="1100" baseline="0" dirty="0" smtClean="0"/>
                        <a:t>40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8 </a:t>
                      </a:r>
                      <a:r>
                        <a:rPr lang="fr-FR" sz="1100" baseline="0" dirty="0"/>
                        <a:t>x 6 = </a:t>
                      </a:r>
                      <a:r>
                        <a:rPr lang="fr-FR" sz="1100" baseline="0" dirty="0" smtClean="0"/>
                        <a:t>48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8 </a:t>
                      </a:r>
                      <a:r>
                        <a:rPr lang="fr-FR" sz="1100" baseline="0" dirty="0"/>
                        <a:t>x 7 = </a:t>
                      </a:r>
                      <a:r>
                        <a:rPr lang="fr-FR" sz="1100" baseline="0" dirty="0" smtClean="0"/>
                        <a:t>56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8 </a:t>
                      </a:r>
                      <a:r>
                        <a:rPr lang="fr-FR" sz="1100" baseline="0" dirty="0"/>
                        <a:t>x 8 = </a:t>
                      </a:r>
                      <a:r>
                        <a:rPr lang="fr-FR" sz="1100" baseline="0" dirty="0" smtClean="0"/>
                        <a:t>64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8 </a:t>
                      </a:r>
                      <a:r>
                        <a:rPr lang="fr-FR" sz="1100" baseline="0" dirty="0"/>
                        <a:t>x 9 = </a:t>
                      </a:r>
                      <a:r>
                        <a:rPr lang="fr-FR" sz="1100" baseline="0" dirty="0" smtClean="0"/>
                        <a:t>72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8 </a:t>
                      </a:r>
                      <a:r>
                        <a:rPr lang="fr-FR" sz="1100" baseline="0" dirty="0"/>
                        <a:t>x 10 = </a:t>
                      </a:r>
                      <a:r>
                        <a:rPr lang="fr-FR" sz="1100" baseline="0" dirty="0" smtClean="0"/>
                        <a:t>80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9 </a:t>
                      </a:r>
                      <a:r>
                        <a:rPr lang="fr-FR" sz="1100" dirty="0"/>
                        <a:t>x 1 = </a:t>
                      </a:r>
                      <a:r>
                        <a:rPr lang="fr-FR" sz="1100" dirty="0" smtClean="0"/>
                        <a:t>9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9 </a:t>
                      </a:r>
                      <a:r>
                        <a:rPr lang="fr-FR" sz="1100" dirty="0"/>
                        <a:t>x 2 = </a:t>
                      </a:r>
                      <a:r>
                        <a:rPr lang="fr-FR" sz="1100" dirty="0" smtClean="0"/>
                        <a:t>18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9 </a:t>
                      </a:r>
                      <a:r>
                        <a:rPr lang="fr-FR" sz="1100" dirty="0"/>
                        <a:t>x 3 = </a:t>
                      </a:r>
                      <a:r>
                        <a:rPr lang="fr-FR" sz="1100" dirty="0" smtClean="0"/>
                        <a:t>27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9 </a:t>
                      </a:r>
                      <a:r>
                        <a:rPr lang="fr-FR" sz="1100" dirty="0"/>
                        <a:t>x 4 = </a:t>
                      </a:r>
                      <a:r>
                        <a:rPr lang="fr-FR" sz="1100" dirty="0" smtClean="0"/>
                        <a:t>36</a:t>
                      </a:r>
                      <a:endParaRPr lang="fr-FR" sz="1100" dirty="0"/>
                    </a:p>
                    <a:p>
                      <a:r>
                        <a:rPr lang="fr-FR" sz="1100" dirty="0" smtClean="0"/>
                        <a:t>9 </a:t>
                      </a:r>
                      <a:r>
                        <a:rPr lang="fr-FR" sz="1100" dirty="0"/>
                        <a:t>x</a:t>
                      </a:r>
                      <a:r>
                        <a:rPr lang="fr-FR" sz="1100" baseline="0" dirty="0"/>
                        <a:t> 5 = </a:t>
                      </a:r>
                      <a:r>
                        <a:rPr lang="fr-FR" sz="1100" baseline="0" dirty="0" smtClean="0"/>
                        <a:t>45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9 </a:t>
                      </a:r>
                      <a:r>
                        <a:rPr lang="fr-FR" sz="1100" baseline="0" dirty="0"/>
                        <a:t>x 6 = </a:t>
                      </a:r>
                      <a:r>
                        <a:rPr lang="fr-FR" sz="1100" baseline="0" dirty="0" smtClean="0"/>
                        <a:t>54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9 </a:t>
                      </a:r>
                      <a:r>
                        <a:rPr lang="fr-FR" sz="1100" baseline="0" dirty="0"/>
                        <a:t>x 7 = </a:t>
                      </a:r>
                      <a:r>
                        <a:rPr lang="fr-FR" sz="1100" baseline="0" dirty="0" smtClean="0"/>
                        <a:t>63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9 </a:t>
                      </a:r>
                      <a:r>
                        <a:rPr lang="fr-FR" sz="1100" baseline="0" dirty="0"/>
                        <a:t>x 8 = </a:t>
                      </a:r>
                      <a:r>
                        <a:rPr lang="fr-FR" sz="1100" baseline="0" dirty="0" smtClean="0"/>
                        <a:t>72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9 </a:t>
                      </a:r>
                      <a:r>
                        <a:rPr lang="fr-FR" sz="1100" baseline="0" dirty="0"/>
                        <a:t>x 9 = </a:t>
                      </a:r>
                      <a:r>
                        <a:rPr lang="fr-FR" sz="1100" baseline="0" dirty="0" smtClean="0"/>
                        <a:t>81</a:t>
                      </a:r>
                      <a:endParaRPr lang="fr-FR" sz="1100" baseline="0" dirty="0"/>
                    </a:p>
                    <a:p>
                      <a:r>
                        <a:rPr lang="fr-FR" sz="1100" baseline="0" dirty="0" smtClean="0"/>
                        <a:t>9 </a:t>
                      </a:r>
                      <a:r>
                        <a:rPr lang="fr-FR" sz="1100" baseline="0" dirty="0"/>
                        <a:t>x 10 = </a:t>
                      </a:r>
                      <a:r>
                        <a:rPr lang="fr-FR" sz="1100" baseline="0" dirty="0" smtClean="0"/>
                        <a:t>90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40" y="2201321"/>
            <a:ext cx="2792747" cy="386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7" y="2644795"/>
            <a:ext cx="524739" cy="57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087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1143</Words>
  <Application>Microsoft Office PowerPoint</Application>
  <PresentationFormat>Format A4 (210 x 297 mm)</PresentationFormat>
  <Paragraphs>624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Cursive GS dernière lettre haut</vt:lpstr>
      <vt:lpstr>Cursive GS lettres seules</vt:lpstr>
      <vt:lpstr>Cursive standard</vt:lpstr>
      <vt:lpstr>Script cole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Jérome</cp:lastModifiedBy>
  <cp:revision>38</cp:revision>
  <dcterms:created xsi:type="dcterms:W3CDTF">2015-03-11T19:42:48Z</dcterms:created>
  <dcterms:modified xsi:type="dcterms:W3CDTF">2018-08-28T06:26:10Z</dcterms:modified>
</cp:coreProperties>
</file>