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4" r:id="rId3"/>
  </p:sldIdLst>
  <p:sldSz cx="6858000" cy="9906000" type="A4"/>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950" autoAdjust="0"/>
  </p:normalViewPr>
  <p:slideViewPr>
    <p:cSldViewPr>
      <p:cViewPr varScale="1">
        <p:scale>
          <a:sx n="58" d="100"/>
          <a:sy n="58" d="100"/>
        </p:scale>
        <p:origin x="2406" y="10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A61C375-40D9-4C93-8B1F-C40102D19948}" type="datetimeFigureOut">
              <a:rPr lang="fr-FR" smtClean="0"/>
              <a:pPr/>
              <a:t>18/03/2019</a:t>
            </a:fld>
            <a:endParaRPr lang="fr-FR"/>
          </a:p>
        </p:txBody>
      </p:sp>
      <p:sp>
        <p:nvSpPr>
          <p:cNvPr id="4" name="Espace réservé de l'image des diapositives 3"/>
          <p:cNvSpPr>
            <a:spLocks noGrp="1" noRot="1" noChangeAspect="1"/>
          </p:cNvSpPr>
          <p:nvPr>
            <p:ph type="sldImg" idx="2"/>
          </p:nvPr>
        </p:nvSpPr>
        <p:spPr>
          <a:xfrm>
            <a:off x="2222500" y="768350"/>
            <a:ext cx="2654300"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2B35DA4-7704-4794-A3AD-5D4206309EE6}" type="slidenum">
              <a:rPr lang="fr-FR" smtClean="0"/>
              <a:pPr/>
              <a:t>‹N°›</a:t>
            </a:fld>
            <a:endParaRPr lang="fr-FR"/>
          </a:p>
        </p:txBody>
      </p:sp>
    </p:spTree>
    <p:extLst>
      <p:ext uri="{BB962C8B-B14F-4D97-AF65-F5344CB8AC3E}">
        <p14:creationId xmlns:p14="http://schemas.microsoft.com/office/powerpoint/2010/main" val="174807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3"/>
            <a:ext cx="5829300" cy="2123369"/>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39D0085-F893-4B93-8055-5BFAA9F54171}" type="datetimeFigureOut">
              <a:rPr lang="fr-FR" smtClean="0"/>
              <a:pPr/>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DA955A-0BDA-4CE5-88BE-DBD3297D4DC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9D0085-F893-4B93-8055-5BFAA9F54171}" type="datetimeFigureOut">
              <a:rPr lang="fr-FR" smtClean="0"/>
              <a:pPr/>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DA955A-0BDA-4CE5-88BE-DBD3297D4DC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529697"/>
            <a:ext cx="1157288" cy="112680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57176" y="529697"/>
            <a:ext cx="3357563" cy="112680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9D0085-F893-4B93-8055-5BFAA9F54171}" type="datetimeFigureOut">
              <a:rPr lang="fr-FR" smtClean="0"/>
              <a:pPr/>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DA955A-0BDA-4CE5-88BE-DBD3297D4DC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9D0085-F893-4B93-8055-5BFAA9F54171}" type="datetimeFigureOut">
              <a:rPr lang="fr-FR" smtClean="0"/>
              <a:pPr/>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DA955A-0BDA-4CE5-88BE-DBD3297D4DC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2"/>
            <a:ext cx="5829300" cy="1967442"/>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39D0085-F893-4B93-8055-5BFAA9F54171}" type="datetimeFigureOut">
              <a:rPr lang="fr-FR" smtClean="0"/>
              <a:pPr/>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DA955A-0BDA-4CE5-88BE-DBD3297D4DC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39D0085-F893-4B93-8055-5BFAA9F54171}" type="datetimeFigureOut">
              <a:rPr lang="fr-FR" smtClean="0"/>
              <a:pPr/>
              <a:t>18/03/2019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DA955A-0BDA-4CE5-88BE-DBD3297D4DC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39D0085-F893-4B93-8055-5BFAA9F54171}" type="datetimeFigureOut">
              <a:rPr lang="fr-FR" smtClean="0"/>
              <a:pPr/>
              <a:t>18/03/2019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7DA955A-0BDA-4CE5-88BE-DBD3297D4DC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39D0085-F893-4B93-8055-5BFAA9F54171}" type="datetimeFigureOut">
              <a:rPr lang="fr-FR" smtClean="0"/>
              <a:pPr/>
              <a:t>18/03/2019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7DA955A-0BDA-4CE5-88BE-DBD3297D4DC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9D0085-F893-4B93-8055-5BFAA9F54171}" type="datetimeFigureOut">
              <a:rPr lang="fr-FR" smtClean="0"/>
              <a:pPr/>
              <a:t>18/03/2019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7DA955A-0BDA-4CE5-88BE-DBD3297D4DC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94406"/>
            <a:ext cx="2256235" cy="167851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39D0085-F893-4B93-8055-5BFAA9F54171}" type="datetimeFigureOut">
              <a:rPr lang="fr-FR" smtClean="0"/>
              <a:pPr/>
              <a:t>18/03/2019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DA955A-0BDA-4CE5-88BE-DBD3297D4DC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1"/>
            <a:ext cx="4114800" cy="818622"/>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39D0085-F893-4B93-8055-5BFAA9F54171}" type="datetimeFigureOut">
              <a:rPr lang="fr-FR" smtClean="0"/>
              <a:pPr/>
              <a:t>18/03/2019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DA955A-0BDA-4CE5-88BE-DBD3297D4DC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939D0085-F893-4B93-8055-5BFAA9F54171}" type="datetimeFigureOut">
              <a:rPr lang="fr-FR" smtClean="0"/>
              <a:pPr/>
              <a:t>18/03/2019</a:t>
            </a:fld>
            <a:endParaRPr lang="fr-FR"/>
          </a:p>
        </p:txBody>
      </p:sp>
      <p:sp>
        <p:nvSpPr>
          <p:cNvPr id="5" name="Espace réservé du pied de page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47DA955A-0BDA-4CE5-88BE-DBD3297D4DC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ZoneTexte 59"/>
          <p:cNvSpPr txBox="1"/>
          <p:nvPr/>
        </p:nvSpPr>
        <p:spPr>
          <a:xfrm>
            <a:off x="404664" y="632520"/>
            <a:ext cx="6453336" cy="341953"/>
          </a:xfrm>
          <a:prstGeom prst="rect">
            <a:avLst/>
          </a:prstGeom>
          <a:noFill/>
        </p:spPr>
        <p:txBody>
          <a:bodyPr wrap="square" rtlCol="0">
            <a:spAutoFit/>
          </a:bodyPr>
          <a:lstStyle/>
          <a:p>
            <a:pPr>
              <a:lnSpc>
                <a:spcPct val="150000"/>
              </a:lnSpc>
            </a:pPr>
            <a:r>
              <a:rPr lang="fr-FR" sz="1200" b="1" dirty="0" smtClean="0">
                <a:latin typeface="Script cole" pitchFamily="2" charset="0"/>
              </a:rPr>
              <a:t>Observe </a:t>
            </a:r>
            <a:r>
              <a:rPr lang="fr-FR" sz="1200" dirty="0" smtClean="0">
                <a:latin typeface="Script cole" pitchFamily="2" charset="0"/>
              </a:rPr>
              <a:t>les photos et </a:t>
            </a:r>
            <a:r>
              <a:rPr lang="fr-FR" sz="1200" b="1" dirty="0" smtClean="0">
                <a:latin typeface="Script cole" pitchFamily="2" charset="0"/>
              </a:rPr>
              <a:t>complète</a:t>
            </a:r>
            <a:r>
              <a:rPr lang="fr-FR" sz="1200" dirty="0" smtClean="0">
                <a:latin typeface="Script cole" pitchFamily="2" charset="0"/>
              </a:rPr>
              <a:t> les bulles avec le numéro qui correspond .</a:t>
            </a:r>
          </a:p>
        </p:txBody>
      </p:sp>
      <p:sp>
        <p:nvSpPr>
          <p:cNvPr id="63" name="Ellipse 62"/>
          <p:cNvSpPr/>
          <p:nvPr/>
        </p:nvSpPr>
        <p:spPr>
          <a:xfrm>
            <a:off x="116632" y="632520"/>
            <a:ext cx="288032" cy="288032"/>
          </a:xfrm>
          <a:prstGeom prst="ellipse">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1</a:t>
            </a:r>
            <a:endParaRPr lang="fr-FR" sz="1100" dirty="0">
              <a:solidFill>
                <a:schemeClr val="tx1"/>
              </a:solidFill>
            </a:endParaRPr>
          </a:p>
        </p:txBody>
      </p:sp>
      <p:pic>
        <p:nvPicPr>
          <p:cNvPr id="1026" name="Picture 2" descr="H:\DECOUVERTE DU MONDE\l'espace\les paysages littoraux CE1 2010-2011\port.jpg"/>
          <p:cNvPicPr>
            <a:picLocks noChangeAspect="1" noChangeArrowheads="1"/>
          </p:cNvPicPr>
          <p:nvPr/>
        </p:nvPicPr>
        <p:blipFill>
          <a:blip r:embed="rId2" cstate="print"/>
          <a:srcRect/>
          <a:stretch>
            <a:fillRect/>
          </a:stretch>
        </p:blipFill>
        <p:spPr bwMode="auto">
          <a:xfrm>
            <a:off x="260648" y="1856656"/>
            <a:ext cx="2852160" cy="2138636"/>
          </a:xfrm>
          <a:prstGeom prst="rect">
            <a:avLst/>
          </a:prstGeom>
          <a:ln>
            <a:noFill/>
          </a:ln>
          <a:effectLst>
            <a:outerShdw blurRad="292100" dist="139700" dir="2700000" algn="tl" rotWithShape="0">
              <a:srgbClr val="333333">
                <a:alpha val="65000"/>
              </a:srgbClr>
            </a:outerShdw>
          </a:effectLst>
        </p:spPr>
      </p:pic>
      <p:pic>
        <p:nvPicPr>
          <p:cNvPr id="1027" name="Picture 3" descr="H:\DECOUVERTE DU MONDE\l'espace\les paysages littoraux CE1 2010-2011\Port de sauzon.jpg"/>
          <p:cNvPicPr>
            <a:picLocks noChangeAspect="1" noChangeArrowheads="1"/>
          </p:cNvPicPr>
          <p:nvPr/>
        </p:nvPicPr>
        <p:blipFill>
          <a:blip r:embed="rId3" cstate="print"/>
          <a:srcRect/>
          <a:stretch>
            <a:fillRect/>
          </a:stretch>
        </p:blipFill>
        <p:spPr bwMode="auto">
          <a:xfrm>
            <a:off x="3485138" y="4520952"/>
            <a:ext cx="3203650" cy="1800200"/>
          </a:xfrm>
          <a:prstGeom prst="rect">
            <a:avLst/>
          </a:prstGeom>
          <a:ln>
            <a:noFill/>
          </a:ln>
          <a:effectLst>
            <a:outerShdw blurRad="292100" dist="139700" dir="2700000" algn="tl" rotWithShape="0">
              <a:srgbClr val="333333">
                <a:alpha val="65000"/>
              </a:srgbClr>
            </a:outerShdw>
          </a:effectLst>
        </p:spPr>
      </p:pic>
      <p:pic>
        <p:nvPicPr>
          <p:cNvPr id="1029" name="Picture 5" descr="H:\DECOUVERTE DU MONDE\l'espace\les paysages littoraux CE1 2010-2011\Port_Olona.JPG"/>
          <p:cNvPicPr>
            <a:picLocks noChangeAspect="1" noChangeArrowheads="1"/>
          </p:cNvPicPr>
          <p:nvPr/>
        </p:nvPicPr>
        <p:blipFill>
          <a:blip r:embed="rId4" cstate="print"/>
          <a:srcRect/>
          <a:stretch>
            <a:fillRect/>
          </a:stretch>
        </p:blipFill>
        <p:spPr bwMode="auto">
          <a:xfrm>
            <a:off x="260648" y="4448944"/>
            <a:ext cx="2952328" cy="2214245"/>
          </a:xfrm>
          <a:prstGeom prst="rect">
            <a:avLst/>
          </a:prstGeom>
          <a:ln>
            <a:noFill/>
          </a:ln>
          <a:effectLst>
            <a:outerShdw blurRad="292100" dist="139700" dir="2700000" algn="tl" rotWithShape="0">
              <a:srgbClr val="333333">
                <a:alpha val="65000"/>
              </a:srgbClr>
            </a:outerShdw>
          </a:effectLst>
        </p:spPr>
      </p:pic>
      <p:pic>
        <p:nvPicPr>
          <p:cNvPr id="1033" name="Picture 9" descr="http://www.meretmarine.com/objets/500/26163.jpg"/>
          <p:cNvPicPr>
            <a:picLocks noChangeAspect="1" noChangeArrowheads="1"/>
          </p:cNvPicPr>
          <p:nvPr/>
        </p:nvPicPr>
        <p:blipFill>
          <a:blip r:embed="rId5" cstate="print"/>
          <a:srcRect/>
          <a:stretch>
            <a:fillRect/>
          </a:stretch>
        </p:blipFill>
        <p:spPr bwMode="auto">
          <a:xfrm>
            <a:off x="3501008" y="7235798"/>
            <a:ext cx="3107833" cy="2181698"/>
          </a:xfrm>
          <a:prstGeom prst="rect">
            <a:avLst/>
          </a:prstGeom>
          <a:ln>
            <a:noFill/>
          </a:ln>
          <a:effectLst>
            <a:outerShdw blurRad="292100" dist="139700" dir="2700000" algn="tl" rotWithShape="0">
              <a:srgbClr val="333333">
                <a:alpha val="65000"/>
              </a:srgbClr>
            </a:outerShdw>
          </a:effectLst>
        </p:spPr>
      </p:pic>
      <p:pic>
        <p:nvPicPr>
          <p:cNvPr id="1035" name="Picture 11" descr="http://www.nachoua.com/Bizerte/peche-Gharelmelh.JPG"/>
          <p:cNvPicPr>
            <a:picLocks noChangeAspect="1" noChangeArrowheads="1"/>
          </p:cNvPicPr>
          <p:nvPr/>
        </p:nvPicPr>
        <p:blipFill>
          <a:blip r:embed="rId6" cstate="print"/>
          <a:srcRect/>
          <a:stretch>
            <a:fillRect/>
          </a:stretch>
        </p:blipFill>
        <p:spPr bwMode="auto">
          <a:xfrm>
            <a:off x="3356992" y="1856656"/>
            <a:ext cx="2808312" cy="2106234"/>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1037" name="Picture 13" descr="http://perlbal.hi-pi.com/blog-images/173853/gd/1241817389/LA-PORT-de-PECHE-de-ROYAN.jpg"/>
          <p:cNvPicPr>
            <a:picLocks noChangeAspect="1" noChangeArrowheads="1"/>
          </p:cNvPicPr>
          <p:nvPr/>
        </p:nvPicPr>
        <p:blipFill>
          <a:blip r:embed="rId7" cstate="print"/>
          <a:srcRect/>
          <a:stretch>
            <a:fillRect/>
          </a:stretch>
        </p:blipFill>
        <p:spPr bwMode="auto">
          <a:xfrm>
            <a:off x="260648" y="7185248"/>
            <a:ext cx="3024336" cy="2268252"/>
          </a:xfrm>
          <a:prstGeom prst="rect">
            <a:avLst/>
          </a:prstGeom>
          <a:ln>
            <a:noFill/>
          </a:ln>
          <a:effectLst>
            <a:outerShdw blurRad="292100" dist="139700" dir="2700000" algn="tl" rotWithShape="0">
              <a:srgbClr val="333333">
                <a:alpha val="65000"/>
              </a:srgbClr>
            </a:outerShdw>
          </a:effectLst>
        </p:spPr>
      </p:pic>
      <p:grpSp>
        <p:nvGrpSpPr>
          <p:cNvPr id="27" name="Groupe 26"/>
          <p:cNvGrpSpPr/>
          <p:nvPr/>
        </p:nvGrpSpPr>
        <p:grpSpPr>
          <a:xfrm>
            <a:off x="116632" y="1136576"/>
            <a:ext cx="2024608" cy="360040"/>
            <a:chOff x="116632" y="1136576"/>
            <a:chExt cx="2024608" cy="360040"/>
          </a:xfrm>
        </p:grpSpPr>
        <p:sp>
          <p:nvSpPr>
            <p:cNvPr id="21" name="Rectangle à coins arrondis 20"/>
            <p:cNvSpPr/>
            <p:nvPr/>
          </p:nvSpPr>
          <p:spPr>
            <a:xfrm>
              <a:off x="476672" y="1136576"/>
              <a:ext cx="1664568" cy="360040"/>
            </a:xfrm>
            <a:prstGeom prst="roundRect">
              <a:avLst>
                <a:gd name="adj" fmla="val 6195"/>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50000"/>
                </a:lnSpc>
                <a:spcBef>
                  <a:spcPts val="500"/>
                </a:spcBef>
                <a:spcAft>
                  <a:spcPts val="500"/>
                </a:spcAft>
              </a:pPr>
              <a:r>
                <a:rPr lang="fr-FR" sz="1200" dirty="0" smtClean="0">
                  <a:solidFill>
                    <a:schemeClr val="tx1"/>
                  </a:solidFill>
                  <a:latin typeface="Script cole" pitchFamily="2" charset="0"/>
                </a:rPr>
                <a:t>port de commerce</a:t>
              </a:r>
            </a:p>
          </p:txBody>
        </p:sp>
        <p:sp>
          <p:nvSpPr>
            <p:cNvPr id="24" name="Rectangle 23"/>
            <p:cNvSpPr/>
            <p:nvPr/>
          </p:nvSpPr>
          <p:spPr>
            <a:xfrm>
              <a:off x="116632" y="1136576"/>
              <a:ext cx="288032" cy="36004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grpSp>
      <p:grpSp>
        <p:nvGrpSpPr>
          <p:cNvPr id="29" name="Groupe 28"/>
          <p:cNvGrpSpPr/>
          <p:nvPr/>
        </p:nvGrpSpPr>
        <p:grpSpPr>
          <a:xfrm>
            <a:off x="4653136" y="1136576"/>
            <a:ext cx="2088232" cy="360040"/>
            <a:chOff x="4653136" y="1136576"/>
            <a:chExt cx="2088232" cy="360040"/>
          </a:xfrm>
        </p:grpSpPr>
        <p:sp>
          <p:nvSpPr>
            <p:cNvPr id="22" name="Rectangle à coins arrondis 21"/>
            <p:cNvSpPr/>
            <p:nvPr/>
          </p:nvSpPr>
          <p:spPr>
            <a:xfrm>
              <a:off x="5013176" y="1136576"/>
              <a:ext cx="1728192" cy="360040"/>
            </a:xfrm>
            <a:prstGeom prst="roundRect">
              <a:avLst>
                <a:gd name="adj" fmla="val 6195"/>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200" dirty="0" smtClean="0">
                  <a:solidFill>
                    <a:schemeClr val="tx1"/>
                  </a:solidFill>
                  <a:latin typeface="Script cole" pitchFamily="2" charset="0"/>
                </a:rPr>
                <a:t>port de plaisance</a:t>
              </a:r>
            </a:p>
          </p:txBody>
        </p:sp>
        <p:sp>
          <p:nvSpPr>
            <p:cNvPr id="25" name="Rectangle 24"/>
            <p:cNvSpPr/>
            <p:nvPr/>
          </p:nvSpPr>
          <p:spPr>
            <a:xfrm>
              <a:off x="4653136" y="1136576"/>
              <a:ext cx="288032" cy="36004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grpSp>
      <p:grpSp>
        <p:nvGrpSpPr>
          <p:cNvPr id="28" name="Groupe 27"/>
          <p:cNvGrpSpPr/>
          <p:nvPr/>
        </p:nvGrpSpPr>
        <p:grpSpPr>
          <a:xfrm>
            <a:off x="2348880" y="1136576"/>
            <a:ext cx="2088232" cy="360040"/>
            <a:chOff x="2348880" y="1136576"/>
            <a:chExt cx="2088232" cy="360040"/>
          </a:xfrm>
        </p:grpSpPr>
        <p:sp>
          <p:nvSpPr>
            <p:cNvPr id="20" name="Rectangle à coins arrondis 19"/>
            <p:cNvSpPr/>
            <p:nvPr/>
          </p:nvSpPr>
          <p:spPr>
            <a:xfrm>
              <a:off x="2708920" y="1136576"/>
              <a:ext cx="1728192" cy="360040"/>
            </a:xfrm>
            <a:prstGeom prst="roundRect">
              <a:avLst>
                <a:gd name="adj" fmla="val 6195"/>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50000"/>
                </a:lnSpc>
                <a:spcBef>
                  <a:spcPts val="500"/>
                </a:spcBef>
                <a:spcAft>
                  <a:spcPts val="500"/>
                </a:spcAft>
              </a:pPr>
              <a:r>
                <a:rPr lang="fr-FR" sz="1200" dirty="0" smtClean="0">
                  <a:solidFill>
                    <a:schemeClr val="tx1"/>
                  </a:solidFill>
                  <a:latin typeface="Script cole" pitchFamily="2" charset="0"/>
                </a:rPr>
                <a:t>port de pêche</a:t>
              </a:r>
            </a:p>
          </p:txBody>
        </p:sp>
        <p:sp>
          <p:nvSpPr>
            <p:cNvPr id="26" name="Rectangle 25"/>
            <p:cNvSpPr/>
            <p:nvPr/>
          </p:nvSpPr>
          <p:spPr>
            <a:xfrm>
              <a:off x="2348880" y="1136576"/>
              <a:ext cx="288032" cy="36004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grpSp>
      <p:sp>
        <p:nvSpPr>
          <p:cNvPr id="30" name="Ellipse 29"/>
          <p:cNvSpPr/>
          <p:nvPr/>
        </p:nvSpPr>
        <p:spPr>
          <a:xfrm>
            <a:off x="116632" y="1784648"/>
            <a:ext cx="360040" cy="3600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188640" y="7113240"/>
            <a:ext cx="360040" cy="3600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3429000" y="7113240"/>
            <a:ext cx="360040" cy="3600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3356992" y="4448944"/>
            <a:ext cx="360040" cy="3600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116632" y="4304928"/>
            <a:ext cx="360040" cy="3600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3212976" y="1784648"/>
            <a:ext cx="360040" cy="3600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0" y="0"/>
            <a:ext cx="6858000" cy="560512"/>
          </a:xfrm>
          <a:prstGeom prst="rect">
            <a:avLst/>
          </a:prstGeom>
          <a:solidFill>
            <a:schemeClr val="bg1">
              <a:lumMod val="95000"/>
            </a:schemeClr>
          </a:solid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800" dirty="0" smtClean="0">
                <a:solidFill>
                  <a:schemeClr val="tx1"/>
                </a:solidFill>
                <a:latin typeface="DK Blue Sheep" panose="02000000000000000000" pitchFamily="50" charset="0"/>
              </a:rPr>
              <a:t>Les ports</a:t>
            </a:r>
            <a:endParaRPr lang="fr-FR" sz="2800" dirty="0">
              <a:solidFill>
                <a:schemeClr val="tx1"/>
              </a:solidFill>
              <a:latin typeface="DK Blue Sheep" panose="02000000000000000000" pitchFamily="50" charset="0"/>
            </a:endParaRPr>
          </a:p>
        </p:txBody>
      </p:sp>
      <p:sp>
        <p:nvSpPr>
          <p:cNvPr id="37" name="ZoneTexte 1"/>
          <p:cNvSpPr txBox="1"/>
          <p:nvPr/>
        </p:nvSpPr>
        <p:spPr>
          <a:xfrm>
            <a:off x="5592717" y="312714"/>
            <a:ext cx="1265283"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www.caracolus.fr</a:t>
            </a:r>
            <a:endParaRPr lang="fr-FR"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Image 1" descr="croquis port.jpg"/>
          <p:cNvPicPr>
            <a:picLocks noChangeAspect="1" noChangeArrowheads="1"/>
          </p:cNvPicPr>
          <p:nvPr/>
        </p:nvPicPr>
        <p:blipFill>
          <a:blip r:embed="rId2" cstate="print"/>
          <a:srcRect/>
          <a:stretch>
            <a:fillRect/>
          </a:stretch>
        </p:blipFill>
        <p:spPr bwMode="auto">
          <a:xfrm>
            <a:off x="476672" y="7024087"/>
            <a:ext cx="5832648" cy="2881913"/>
          </a:xfrm>
          <a:prstGeom prst="rect">
            <a:avLst/>
          </a:prstGeom>
          <a:noFill/>
          <a:ln w="9525">
            <a:noFill/>
            <a:miter lim="800000"/>
            <a:headEnd/>
            <a:tailEnd/>
          </a:ln>
        </p:spPr>
      </p:pic>
      <p:sp>
        <p:nvSpPr>
          <p:cNvPr id="53" name="Rectangle à coins arrondis 52"/>
          <p:cNvSpPr/>
          <p:nvPr/>
        </p:nvSpPr>
        <p:spPr>
          <a:xfrm>
            <a:off x="188640" y="5385048"/>
            <a:ext cx="6264696" cy="1584176"/>
          </a:xfrm>
          <a:prstGeom prst="roundRect">
            <a:avLst>
              <a:gd name="adj" fmla="val 6195"/>
            </a:avLst>
          </a:prstGeom>
          <a:no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50000"/>
              </a:lnSpc>
              <a:spcBef>
                <a:spcPts val="500"/>
              </a:spcBef>
              <a:spcAft>
                <a:spcPts val="500"/>
              </a:spcAft>
            </a:pPr>
            <a:r>
              <a:rPr lang="fr-FR" sz="1200" dirty="0" smtClean="0">
                <a:solidFill>
                  <a:schemeClr val="tx1"/>
                </a:solidFill>
                <a:latin typeface="Script cole" pitchFamily="2" charset="0"/>
              </a:rPr>
              <a:t>Beaucoup de villages en bord de mer ont été aménagés pour accueillir des vacanciers en été. Mais la pêche et l’élevage des coquillages est la principale activité du littoral. Voici un port de pêche. Le </a:t>
            </a:r>
            <a:r>
              <a:rPr lang="fr-FR" sz="1200" b="1" dirty="0" smtClean="0">
                <a:solidFill>
                  <a:schemeClr val="tx1"/>
                </a:solidFill>
                <a:latin typeface="Script cole" pitchFamily="2" charset="0"/>
              </a:rPr>
              <a:t>phare</a:t>
            </a:r>
            <a:r>
              <a:rPr lang="fr-FR" sz="1200" dirty="0" smtClean="0">
                <a:solidFill>
                  <a:schemeClr val="tx1"/>
                </a:solidFill>
                <a:latin typeface="Script cole" pitchFamily="2" charset="0"/>
              </a:rPr>
              <a:t> construit au bout de la </a:t>
            </a:r>
            <a:r>
              <a:rPr lang="fr-FR" sz="1200" b="1" dirty="0" smtClean="0">
                <a:solidFill>
                  <a:schemeClr val="tx1"/>
                </a:solidFill>
                <a:latin typeface="Script cole" pitchFamily="2" charset="0"/>
              </a:rPr>
              <a:t>jetée</a:t>
            </a:r>
            <a:r>
              <a:rPr lang="fr-FR" sz="1200" dirty="0" smtClean="0">
                <a:solidFill>
                  <a:schemeClr val="tx1"/>
                </a:solidFill>
                <a:latin typeface="Script cole" pitchFamily="2" charset="0"/>
              </a:rPr>
              <a:t> signale la </a:t>
            </a:r>
            <a:r>
              <a:rPr lang="fr-FR" sz="1200" b="1" dirty="0" smtClean="0">
                <a:solidFill>
                  <a:schemeClr val="tx1"/>
                </a:solidFill>
                <a:latin typeface="Script cole" pitchFamily="2" charset="0"/>
              </a:rPr>
              <a:t>passe</a:t>
            </a:r>
            <a:r>
              <a:rPr lang="fr-FR" sz="1200" dirty="0" smtClean="0">
                <a:solidFill>
                  <a:schemeClr val="tx1"/>
                </a:solidFill>
                <a:latin typeface="Script cole" pitchFamily="2" charset="0"/>
              </a:rPr>
              <a:t> (l’entrée du port) qui permet aux bateaux de rentrer dans le </a:t>
            </a:r>
            <a:r>
              <a:rPr lang="fr-FR" sz="1200" b="1" dirty="0" smtClean="0">
                <a:solidFill>
                  <a:schemeClr val="tx1"/>
                </a:solidFill>
                <a:latin typeface="Script cole" pitchFamily="2" charset="0"/>
              </a:rPr>
              <a:t>bassin</a:t>
            </a:r>
            <a:r>
              <a:rPr lang="fr-FR" sz="1200" dirty="0" smtClean="0">
                <a:solidFill>
                  <a:schemeClr val="tx1"/>
                </a:solidFill>
                <a:latin typeface="Script cole" pitchFamily="2" charset="0"/>
              </a:rPr>
              <a:t> et d’accoster au </a:t>
            </a:r>
            <a:r>
              <a:rPr lang="fr-FR" sz="1200" b="1" dirty="0" smtClean="0">
                <a:solidFill>
                  <a:schemeClr val="tx1"/>
                </a:solidFill>
                <a:latin typeface="Script cole" pitchFamily="2" charset="0"/>
              </a:rPr>
              <a:t>quai.</a:t>
            </a:r>
          </a:p>
        </p:txBody>
      </p:sp>
      <p:pic>
        <p:nvPicPr>
          <p:cNvPr id="56" name="Picture 3" descr="port 1"/>
          <p:cNvPicPr>
            <a:picLocks noChangeAspect="1" noChangeArrowheads="1"/>
          </p:cNvPicPr>
          <p:nvPr/>
        </p:nvPicPr>
        <p:blipFill>
          <a:blip r:embed="rId3" cstate="print"/>
          <a:srcRect/>
          <a:stretch>
            <a:fillRect/>
          </a:stretch>
        </p:blipFill>
        <p:spPr bwMode="auto">
          <a:xfrm>
            <a:off x="980728" y="992559"/>
            <a:ext cx="3816424" cy="4262267"/>
          </a:xfrm>
          <a:prstGeom prst="rect">
            <a:avLst/>
          </a:prstGeom>
          <a:ln>
            <a:noFill/>
          </a:ln>
          <a:effectLst>
            <a:outerShdw blurRad="190500" algn="tl" rotWithShape="0">
              <a:srgbClr val="000000">
                <a:alpha val="70000"/>
              </a:srgbClr>
            </a:outerShdw>
          </a:effectLst>
        </p:spPr>
      </p:pic>
      <p:sp>
        <p:nvSpPr>
          <p:cNvPr id="60" name="ZoneTexte 59"/>
          <p:cNvSpPr txBox="1"/>
          <p:nvPr/>
        </p:nvSpPr>
        <p:spPr>
          <a:xfrm>
            <a:off x="404664" y="632520"/>
            <a:ext cx="6453336" cy="346249"/>
          </a:xfrm>
          <a:prstGeom prst="rect">
            <a:avLst/>
          </a:prstGeom>
          <a:noFill/>
        </p:spPr>
        <p:txBody>
          <a:bodyPr wrap="square" rtlCol="0">
            <a:spAutoFit/>
          </a:bodyPr>
          <a:lstStyle/>
          <a:p>
            <a:pPr>
              <a:lnSpc>
                <a:spcPct val="150000"/>
              </a:lnSpc>
            </a:pPr>
            <a:r>
              <a:rPr lang="fr-FR" sz="1200" b="1" dirty="0" smtClean="0">
                <a:latin typeface="Script cole" pitchFamily="2" charset="0"/>
              </a:rPr>
              <a:t>Aide-toi </a:t>
            </a:r>
            <a:r>
              <a:rPr lang="fr-FR" sz="1200" dirty="0" smtClean="0">
                <a:latin typeface="Script cole" pitchFamily="2" charset="0"/>
              </a:rPr>
              <a:t>des mots du texte et de la photo pour compléter le croquis.</a:t>
            </a:r>
            <a:endParaRPr lang="fr-FR" sz="1600" dirty="0" smtClean="0">
              <a:latin typeface="Cursive standard" pitchFamily="2" charset="0"/>
            </a:endParaRPr>
          </a:p>
        </p:txBody>
      </p:sp>
      <p:sp>
        <p:nvSpPr>
          <p:cNvPr id="63" name="Ellipse 62"/>
          <p:cNvSpPr/>
          <p:nvPr/>
        </p:nvSpPr>
        <p:spPr>
          <a:xfrm>
            <a:off x="116632" y="632520"/>
            <a:ext cx="288032" cy="288032"/>
          </a:xfrm>
          <a:prstGeom prst="ellipse">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1</a:t>
            </a:r>
            <a:endParaRPr lang="fr-FR" sz="1100" dirty="0">
              <a:solidFill>
                <a:schemeClr val="tx1"/>
              </a:solidFill>
            </a:endParaRPr>
          </a:p>
        </p:txBody>
      </p:sp>
      <p:sp>
        <p:nvSpPr>
          <p:cNvPr id="11" name="Rectangle 10"/>
          <p:cNvSpPr/>
          <p:nvPr/>
        </p:nvSpPr>
        <p:spPr>
          <a:xfrm>
            <a:off x="0" y="0"/>
            <a:ext cx="6858000" cy="560512"/>
          </a:xfrm>
          <a:prstGeom prst="rect">
            <a:avLst/>
          </a:prstGeom>
          <a:solidFill>
            <a:schemeClr val="bg1">
              <a:lumMod val="95000"/>
            </a:schemeClr>
          </a:solid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800" smtClean="0">
                <a:solidFill>
                  <a:schemeClr val="tx1"/>
                </a:solidFill>
                <a:latin typeface="DK Blue Sheep" panose="02000000000000000000" pitchFamily="50" charset="0"/>
              </a:rPr>
              <a:t>Les ports</a:t>
            </a:r>
            <a:endParaRPr lang="fr-FR" sz="2800" dirty="0">
              <a:solidFill>
                <a:schemeClr val="tx1"/>
              </a:solidFill>
              <a:latin typeface="DK Blue Sheep" panose="02000000000000000000" pitchFamily="50" charset="0"/>
            </a:endParaRPr>
          </a:p>
        </p:txBody>
      </p:sp>
      <p:sp>
        <p:nvSpPr>
          <p:cNvPr id="12" name="ZoneTexte 1"/>
          <p:cNvSpPr txBox="1"/>
          <p:nvPr/>
        </p:nvSpPr>
        <p:spPr>
          <a:xfrm>
            <a:off x="5592717" y="312714"/>
            <a:ext cx="1265283"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www.caracolus.fr</a:t>
            </a:r>
            <a:endParaRPr lang="fr-FR"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114</Words>
  <Application>Microsoft Office PowerPoint</Application>
  <PresentationFormat>Format A4 (210 x 297 mm)</PresentationFormat>
  <Paragraphs>15</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Calibri</vt:lpstr>
      <vt:lpstr>Cursive standard</vt:lpstr>
      <vt:lpstr>DK Blue Sheep</vt:lpstr>
      <vt:lpstr>Script cole</vt:lpstr>
      <vt:lpstr>Thème Office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Maison</dc:creator>
  <cp:lastModifiedBy>laetitia castanié</cp:lastModifiedBy>
  <cp:revision>214</cp:revision>
  <dcterms:created xsi:type="dcterms:W3CDTF">2013-03-07T12:17:45Z</dcterms:created>
  <dcterms:modified xsi:type="dcterms:W3CDTF">2019-03-18T21:04:15Z</dcterms:modified>
</cp:coreProperties>
</file>