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5" r:id="rId6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 showGuides="1">
      <p:cViewPr>
        <p:scale>
          <a:sx n="100" d="100"/>
          <a:sy n="100" d="100"/>
        </p:scale>
        <p:origin x="1746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7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66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76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49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17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7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92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4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56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63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9387-FCFC-4BBE-BD3A-760AADEBEDBB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21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49387-FCFC-4BBE-BD3A-760AADEBEDBB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127E-262D-4F90-B479-3C89A92781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19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3.gif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1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aetitia\Dropbox\picto\jt_colorie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7512142"/>
            <a:ext cx="395816" cy="46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aetitia\Dropbox\picto\jt_ecris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2" y="5408287"/>
            <a:ext cx="508115" cy="4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e 70"/>
          <p:cNvGrpSpPr/>
          <p:nvPr/>
        </p:nvGrpSpPr>
        <p:grpSpPr>
          <a:xfrm>
            <a:off x="0" y="901645"/>
            <a:ext cx="6741368" cy="4123364"/>
            <a:chOff x="0" y="570428"/>
            <a:chExt cx="6741368" cy="4824326"/>
          </a:xfrm>
        </p:grpSpPr>
        <p:sp>
          <p:nvSpPr>
            <p:cNvPr id="72" name="Rectangle à coins arrondis 71"/>
            <p:cNvSpPr/>
            <p:nvPr/>
          </p:nvSpPr>
          <p:spPr>
            <a:xfrm>
              <a:off x="116632" y="693540"/>
              <a:ext cx="6624736" cy="4701214"/>
            </a:xfrm>
            <a:prstGeom prst="roundRect">
              <a:avLst>
                <a:gd name="adj" fmla="val 3551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fr-FR" sz="1200" b="1" dirty="0">
                  <a:solidFill>
                    <a:schemeClr val="tx1"/>
                  </a:solidFill>
                  <a:latin typeface="Script cole" pitchFamily="2" charset="0"/>
                </a:rPr>
                <a:t> </a:t>
              </a:r>
              <a:r>
                <a:rPr lang="fr-FR" sz="1200" b="1" dirty="0" smtClean="0">
                  <a:solidFill>
                    <a:schemeClr val="tx1"/>
                  </a:solidFill>
                  <a:latin typeface="Script cole" pitchFamily="2" charset="0"/>
                </a:rPr>
                <a:t>                Découpe </a:t>
              </a:r>
              <a:r>
                <a:rPr lang="fr-FR" sz="1200" dirty="0" smtClean="0">
                  <a:solidFill>
                    <a:schemeClr val="tx1"/>
                  </a:solidFill>
                  <a:latin typeface="Script cole" pitchFamily="2" charset="0"/>
                </a:rPr>
                <a:t>les étiquettes et                      </a:t>
              </a:r>
              <a:r>
                <a:rPr lang="fr-FR" sz="1200" b="1" dirty="0" smtClean="0">
                  <a:solidFill>
                    <a:schemeClr val="tx1"/>
                  </a:solidFill>
                  <a:latin typeface="Script cole" pitchFamily="2" charset="0"/>
                </a:rPr>
                <a:t>colle</a:t>
              </a:r>
              <a:r>
                <a:rPr lang="fr-FR" sz="1200" dirty="0" smtClean="0">
                  <a:solidFill>
                    <a:schemeClr val="tx1"/>
                  </a:solidFill>
                  <a:latin typeface="Script cole" pitchFamily="2" charset="0"/>
                </a:rPr>
                <a:t>-les au bon endroit. </a:t>
              </a:r>
            </a:p>
          </p:txBody>
        </p:sp>
        <p:sp>
          <p:nvSpPr>
            <p:cNvPr id="73" name="Larme 72"/>
            <p:cNvSpPr/>
            <p:nvPr/>
          </p:nvSpPr>
          <p:spPr>
            <a:xfrm>
              <a:off x="0" y="570428"/>
              <a:ext cx="404664" cy="415385"/>
            </a:xfrm>
            <a:prstGeom prst="teardrop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</a:t>
              </a:r>
              <a:endParaRPr lang="fr-FR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13395" y="1512517"/>
            <a:ext cx="5767486" cy="3352449"/>
            <a:chOff x="374873" y="1875631"/>
            <a:chExt cx="5767486" cy="3352449"/>
          </a:xfrm>
        </p:grpSpPr>
        <p:pic>
          <p:nvPicPr>
            <p:cNvPr id="1026" name="Picture 2" descr="http://www.google.fr/url?source=imglanding&amp;ct=img&amp;q=http://ec-les-bouleux-st-viatre.tice.ac-orleans-tours.fr/eva/sites/ec-les-bouleux-st-viatre/IMG/gif/petit_ogre_ecole_couverture.gif&amp;sa=X&amp;ei=EvjeUefaJany7Ab-zIDIDg&amp;ved=0CAkQ8wc&amp;usg=AFQjCNEOUaPeaP6QFZznBPJVqsta20jEG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73" y="1875631"/>
              <a:ext cx="2957213" cy="33524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119528" y="3551855"/>
              <a:ext cx="201622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26135" y="2255215"/>
              <a:ext cx="201622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/>
            <p:cNvSpPr/>
            <p:nvPr/>
          </p:nvSpPr>
          <p:spPr>
            <a:xfrm>
              <a:off x="957979" y="1943748"/>
              <a:ext cx="1102869" cy="3226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5"/>
            <p:cNvCxnSpPr>
              <a:stCxn id="4" idx="7"/>
              <a:endCxn id="15" idx="1"/>
            </p:cNvCxnSpPr>
            <p:nvPr/>
          </p:nvCxnSpPr>
          <p:spPr>
            <a:xfrm>
              <a:off x="1899337" y="1991003"/>
              <a:ext cx="2226798" cy="516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à coins arrondis 10"/>
            <p:cNvSpPr/>
            <p:nvPr/>
          </p:nvSpPr>
          <p:spPr>
            <a:xfrm>
              <a:off x="519659" y="2291778"/>
              <a:ext cx="2790352" cy="6570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3006587" y="2950175"/>
              <a:ext cx="1123969" cy="8577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Connecteur droit 35"/>
          <p:cNvCxnSpPr/>
          <p:nvPr/>
        </p:nvCxnSpPr>
        <p:spPr>
          <a:xfrm>
            <a:off x="-10917" y="9129464"/>
            <a:ext cx="6858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02332" y="9273480"/>
            <a:ext cx="201622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Script cole" pitchFamily="2" charset="0"/>
              </a:rPr>
              <a:t>titre</a:t>
            </a:r>
            <a:endParaRPr lang="fr-FR" sz="2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84140" y="9273480"/>
            <a:ext cx="201622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Script cole" pitchFamily="2" charset="0"/>
              </a:rPr>
              <a:t>auteur</a:t>
            </a:r>
            <a:endParaRPr lang="fr-FR" sz="2400" dirty="0">
              <a:solidFill>
                <a:schemeClr val="tx1"/>
              </a:solidFill>
              <a:latin typeface="Script cole" pitchFamily="2" charset="0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-10917" y="5105374"/>
            <a:ext cx="6741368" cy="2151855"/>
            <a:chOff x="0" y="570428"/>
            <a:chExt cx="6741368" cy="2517666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116632" y="693540"/>
              <a:ext cx="6624736" cy="2394554"/>
            </a:xfrm>
            <a:prstGeom prst="roundRect">
              <a:avLst>
                <a:gd name="adj" fmla="val 3551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fr-FR" sz="1200" b="1" dirty="0">
                  <a:solidFill>
                    <a:schemeClr val="tx1"/>
                  </a:solidFill>
                  <a:latin typeface="Script cole" pitchFamily="2" charset="0"/>
                </a:rPr>
                <a:t> </a:t>
              </a:r>
              <a:r>
                <a:rPr lang="fr-FR" sz="1200" b="1" dirty="0" smtClean="0">
                  <a:solidFill>
                    <a:schemeClr val="tx1"/>
                  </a:solidFill>
                  <a:latin typeface="Script cole" pitchFamily="2" charset="0"/>
                </a:rPr>
                <a:t>              </a:t>
              </a:r>
              <a:r>
                <a:rPr lang="fr-FR" sz="1200" dirty="0" smtClean="0">
                  <a:solidFill>
                    <a:schemeClr val="tx1"/>
                  </a:solidFill>
                  <a:latin typeface="Script cole" pitchFamily="2" charset="0"/>
                </a:rPr>
                <a:t>Retrouve l’ordre des lettres pour découvrir deux mots du titre.               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>
                  <a:solidFill>
                    <a:schemeClr val="tx1"/>
                  </a:solidFill>
                  <a:latin typeface="Script cole" pitchFamily="2" charset="0"/>
                </a:rPr>
                <a:t> </a:t>
              </a:r>
              <a:r>
                <a:rPr lang="fr-FR" sz="1200" dirty="0" smtClean="0">
                  <a:solidFill>
                    <a:schemeClr val="tx1"/>
                  </a:solidFill>
                  <a:latin typeface="Script cole" pitchFamily="2" charset="0"/>
                </a:rPr>
                <a:t>             </a:t>
              </a:r>
              <a:r>
                <a:rPr lang="fr-FR" sz="1200" b="1" dirty="0" smtClean="0">
                  <a:solidFill>
                    <a:schemeClr val="tx1"/>
                  </a:solidFill>
                  <a:latin typeface="Script cole" pitchFamily="2" charset="0"/>
                </a:rPr>
                <a:t>Ecris</a:t>
              </a:r>
              <a:r>
                <a:rPr lang="fr-FR" sz="1200" dirty="0" smtClean="0">
                  <a:solidFill>
                    <a:schemeClr val="tx1"/>
                  </a:solidFill>
                  <a:latin typeface="Script cole" pitchFamily="2" charset="0"/>
                </a:rPr>
                <a:t>-les.</a:t>
              </a:r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43" name="Larme 42"/>
            <p:cNvSpPr/>
            <p:nvPr/>
          </p:nvSpPr>
          <p:spPr>
            <a:xfrm>
              <a:off x="0" y="570428"/>
              <a:ext cx="404664" cy="415385"/>
            </a:xfrm>
            <a:prstGeom prst="teardrop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-76" y="7373653"/>
            <a:ext cx="6741368" cy="1611795"/>
            <a:chOff x="0" y="570428"/>
            <a:chExt cx="6741368" cy="1885797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116632" y="693540"/>
              <a:ext cx="6624736" cy="1762685"/>
            </a:xfrm>
            <a:prstGeom prst="roundRect">
              <a:avLst>
                <a:gd name="adj" fmla="val 3551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fr-FR" sz="1200" b="1" dirty="0">
                  <a:solidFill>
                    <a:schemeClr val="tx1"/>
                  </a:solidFill>
                  <a:latin typeface="Script cole" pitchFamily="2" charset="0"/>
                </a:rPr>
                <a:t> </a:t>
              </a:r>
              <a:r>
                <a:rPr lang="fr-FR" sz="1200" b="1" dirty="0" smtClean="0">
                  <a:solidFill>
                    <a:schemeClr val="tx1"/>
                  </a:solidFill>
                  <a:latin typeface="Script cole" pitchFamily="2" charset="0"/>
                </a:rPr>
                <a:t>             Colorie </a:t>
              </a:r>
              <a:r>
                <a:rPr lang="fr-FR" sz="1200" dirty="0" smtClean="0">
                  <a:solidFill>
                    <a:schemeClr val="tx1"/>
                  </a:solidFill>
                  <a:latin typeface="Script cole" pitchFamily="2" charset="0"/>
                </a:rPr>
                <a:t>le titre du livre</a:t>
              </a:r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57" name="Larme 56"/>
            <p:cNvSpPr/>
            <p:nvPr/>
          </p:nvSpPr>
          <p:spPr>
            <a:xfrm>
              <a:off x="0" y="570428"/>
              <a:ext cx="404664" cy="415385"/>
            </a:xfrm>
            <a:prstGeom prst="teardrop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3</a:t>
              </a:r>
              <a:endParaRPr lang="fr-FR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697298" y="7939655"/>
            <a:ext cx="2454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pple Butter" pitchFamily="2" charset="0"/>
              </a:rPr>
              <a:t>Le petit ogre veut aller à l’école.</a:t>
            </a:r>
            <a:endParaRPr lang="fr-FR" sz="1200" dirty="0">
              <a:solidFill>
                <a:schemeClr val="tx1"/>
              </a:solidFill>
              <a:latin typeface="Apple Butter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099377" y="7718143"/>
            <a:ext cx="278727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Tw Cen MT Condensed" pitchFamily="34" charset="0"/>
              </a:rPr>
              <a:t>Le petit ogre ne veut pas aller à l’école.</a:t>
            </a:r>
            <a:endParaRPr lang="fr-FR" sz="1600" dirty="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06037" y="8573441"/>
            <a:ext cx="301671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Copperplate Gothic Light" pitchFamily="34" charset="0"/>
              </a:rPr>
              <a:t>Le petit ogre veut aller à l’école.</a:t>
            </a:r>
            <a:endParaRPr lang="fr-FR" sz="12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59942" y="8122723"/>
            <a:ext cx="306554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rayonE" pitchFamily="2" charset="0"/>
              </a:rPr>
              <a:t>Le petit ogrillon veut aller à l’école.</a:t>
            </a:r>
            <a:endParaRPr lang="fr-FR" sz="1600" dirty="0">
              <a:solidFill>
                <a:schemeClr val="tx1"/>
              </a:solidFill>
              <a:latin typeface="CrayonE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0523" y="8310161"/>
            <a:ext cx="24548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Ecole Script Texte" pitchFamily="2" charset="0"/>
              </a:rPr>
              <a:t>L’ogre veut aller à l’école.</a:t>
            </a:r>
            <a:endParaRPr lang="fr-FR" sz="1600" dirty="0">
              <a:solidFill>
                <a:schemeClr val="tx1"/>
              </a:solidFill>
              <a:latin typeface="Ecole Script Texte" pitchFamily="2" charset="0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395435" y="6393160"/>
            <a:ext cx="2010602" cy="781050"/>
            <a:chOff x="504825" y="1338733"/>
            <a:chExt cx="2010602" cy="781050"/>
          </a:xfrm>
        </p:grpSpPr>
        <p:sp>
          <p:nvSpPr>
            <p:cNvPr id="44" name="Rectangle 43"/>
            <p:cNvSpPr/>
            <p:nvPr/>
          </p:nvSpPr>
          <p:spPr>
            <a:xfrm>
              <a:off x="504825" y="1338733"/>
              <a:ext cx="2010602" cy="781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2800" dirty="0" smtClean="0">
                  <a:solidFill>
                    <a:srgbClr val="A6A6A6"/>
                  </a:solidFill>
                  <a:latin typeface="Lignes_maternelle_3mm" pitchFamily="2" charset="2"/>
                  <a:ea typeface="Calibri"/>
                  <a:cs typeface="Times New Roman"/>
                </a:rPr>
                <a:t>5</a:t>
              </a:r>
              <a:endParaRPr lang="fr-FR" sz="1200" dirty="0">
                <a:effectLst/>
                <a:latin typeface="Lignes_maternelle_3mm" pitchFamily="2" charset="2"/>
                <a:ea typeface="Calibri"/>
                <a:cs typeface="Times New Roman"/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697632" y="1640632"/>
              <a:ext cx="72008" cy="720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llipse 4"/>
          <p:cNvSpPr/>
          <p:nvPr/>
        </p:nvSpPr>
        <p:spPr>
          <a:xfrm>
            <a:off x="1671169" y="6193904"/>
            <a:ext cx="297052" cy="2880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G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967761" y="5863183"/>
            <a:ext cx="297052" cy="2880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718195" y="6193904"/>
            <a:ext cx="297052" cy="2880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1293553" y="6078438"/>
            <a:ext cx="297052" cy="2880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1" name="Groupe 50"/>
          <p:cNvGrpSpPr/>
          <p:nvPr/>
        </p:nvGrpSpPr>
        <p:grpSpPr>
          <a:xfrm>
            <a:off x="3965243" y="6385520"/>
            <a:ext cx="2010602" cy="781050"/>
            <a:chOff x="504825" y="1338733"/>
            <a:chExt cx="2010602" cy="781050"/>
          </a:xfrm>
        </p:grpSpPr>
        <p:sp>
          <p:nvSpPr>
            <p:cNvPr id="52" name="Rectangle 51"/>
            <p:cNvSpPr/>
            <p:nvPr/>
          </p:nvSpPr>
          <p:spPr>
            <a:xfrm>
              <a:off x="504825" y="1338733"/>
              <a:ext cx="2010602" cy="781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2800" dirty="0" smtClean="0">
                  <a:solidFill>
                    <a:srgbClr val="A6A6A6"/>
                  </a:solidFill>
                  <a:latin typeface="Lignes_maternelle_3mm" pitchFamily="2" charset="2"/>
                  <a:ea typeface="Calibri"/>
                  <a:cs typeface="Times New Roman"/>
                </a:rPr>
                <a:t>5</a:t>
              </a:r>
              <a:endParaRPr lang="fr-FR" sz="1200" dirty="0">
                <a:effectLst/>
                <a:latin typeface="Lignes_maternelle_3mm" pitchFamily="2" charset="2"/>
                <a:ea typeface="Calibri"/>
                <a:cs typeface="Times New Roman"/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697632" y="1640632"/>
              <a:ext cx="72008" cy="720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4" name="Ellipse 53"/>
          <p:cNvSpPr/>
          <p:nvPr/>
        </p:nvSpPr>
        <p:spPr>
          <a:xfrm>
            <a:off x="5585460" y="6097488"/>
            <a:ext cx="297052" cy="2880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4386530" y="5927177"/>
            <a:ext cx="297052" cy="2880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4822018" y="5881785"/>
            <a:ext cx="297052" cy="2880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5369757" y="5735140"/>
            <a:ext cx="297052" cy="2880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5172769" y="6071193"/>
            <a:ext cx="297052" cy="28803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Laetitia\Dropbox\picto\jt_colle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70" y="1079160"/>
            <a:ext cx="866143" cy="2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etitia\Dropbox\picto\jt_decoupe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9" y="1079160"/>
            <a:ext cx="446062" cy="24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0" y="0"/>
            <a:ext cx="6858000" cy="792088"/>
            <a:chOff x="0" y="0"/>
            <a:chExt cx="6858000" cy="792088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0" y="425788"/>
              <a:ext cx="6858000" cy="0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2276872" y="162283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ursive standard" pitchFamily="2" charset="0"/>
                </a:rPr>
                <a:t>J’observe la couverture du livre.</a:t>
              </a:r>
              <a:endParaRPr lang="fr-FR" dirty="0">
                <a:latin typeface="Cursive standard" pitchFamily="2" charset="0"/>
              </a:endParaRPr>
            </a:p>
          </p:txBody>
        </p:sp>
        <p:sp>
          <p:nvSpPr>
            <p:cNvPr id="2" name="Rogner un rectangle avec un coin diagonal 1"/>
            <p:cNvSpPr/>
            <p:nvPr/>
          </p:nvSpPr>
          <p:spPr>
            <a:xfrm>
              <a:off x="8731" y="0"/>
              <a:ext cx="1800200" cy="792088"/>
            </a:xfrm>
            <a:prstGeom prst="snip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PARCOURS LECTURES</a:t>
              </a:r>
              <a:endParaRPr lang="fr-FR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5" name="Ellipse 64"/>
            <p:cNvSpPr/>
            <p:nvPr/>
          </p:nvSpPr>
          <p:spPr>
            <a:xfrm>
              <a:off x="5935975" y="61378"/>
              <a:ext cx="726360" cy="4702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CP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4658" y="434799"/>
              <a:ext cx="10951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smtClean="0">
                  <a:solidFill>
                    <a:schemeClr val="bg1">
                      <a:lumMod val="50000"/>
                    </a:schemeClr>
                  </a:solidFill>
                </a:rPr>
                <a:t>www.caracolus.fr</a:t>
              </a:r>
              <a:endParaRPr lang="fr-FR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2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35"/>
          <p:cNvCxnSpPr/>
          <p:nvPr/>
        </p:nvCxnSpPr>
        <p:spPr>
          <a:xfrm flipV="1">
            <a:off x="393747" y="61378"/>
            <a:ext cx="10917" cy="9844622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7539" y="1172580"/>
            <a:ext cx="630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Script cole" pitchFamily="2" charset="0"/>
              </a:rPr>
              <a:t>              Recopie</a:t>
            </a:r>
            <a:r>
              <a:rPr lang="fr-FR" sz="1200" dirty="0" smtClean="0">
                <a:latin typeface="Script cole" pitchFamily="2" charset="0"/>
              </a:rPr>
              <a:t> le titre de l’album.</a:t>
            </a:r>
            <a:r>
              <a:rPr lang="fr-FR" sz="1200" dirty="0" smtClean="0">
                <a:latin typeface="Lignes_seyes_3mm" pitchFamily="2" charset="2"/>
              </a:rPr>
              <a:t>la maîtresse</a:t>
            </a:r>
          </a:p>
        </p:txBody>
      </p:sp>
      <p:sp>
        <p:nvSpPr>
          <p:cNvPr id="44" name="Ellipse 43"/>
          <p:cNvSpPr/>
          <p:nvPr/>
        </p:nvSpPr>
        <p:spPr>
          <a:xfrm>
            <a:off x="187016" y="1131061"/>
            <a:ext cx="360040" cy="3600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Ecole Script Texte" pitchFamily="2" charset="0"/>
              </a:rPr>
              <a:t>1</a:t>
            </a:r>
            <a:endParaRPr lang="fr-FR" sz="1400" b="1" dirty="0">
              <a:solidFill>
                <a:schemeClr val="tx1"/>
              </a:solidFill>
              <a:latin typeface="Ecole Script Texte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48680" y="5151120"/>
            <a:ext cx="630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Script cole" pitchFamily="2" charset="0"/>
              </a:rPr>
              <a:t>                      Entoure </a:t>
            </a:r>
            <a:r>
              <a:rPr lang="fr-FR" sz="1200" dirty="0" smtClean="0">
                <a:latin typeface="Script cole" pitchFamily="2" charset="0"/>
              </a:rPr>
              <a:t>les couvertures d’autres </a:t>
            </a:r>
            <a:r>
              <a:rPr lang="fr-FR" sz="1200" dirty="0">
                <a:latin typeface="Script cole" pitchFamily="2" charset="0"/>
              </a:rPr>
              <a:t>histoires qui parlent de l’école.</a:t>
            </a:r>
            <a:endParaRPr lang="fr-FR" sz="1200" dirty="0"/>
          </a:p>
        </p:txBody>
      </p:sp>
      <p:sp>
        <p:nvSpPr>
          <p:cNvPr id="20" name="Ellipse 19"/>
          <p:cNvSpPr/>
          <p:nvPr/>
        </p:nvSpPr>
        <p:spPr>
          <a:xfrm>
            <a:off x="188157" y="5109601"/>
            <a:ext cx="360040" cy="3600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Ecole Script Texte" pitchFamily="2" charset="0"/>
              </a:rPr>
              <a:t>2</a:t>
            </a:r>
            <a:endParaRPr lang="fr-FR" sz="1400" b="1" dirty="0">
              <a:solidFill>
                <a:schemeClr val="tx1"/>
              </a:solidFill>
              <a:latin typeface="Ecole Script Texte" pitchFamily="2" charset="0"/>
            </a:endParaRPr>
          </a:p>
        </p:txBody>
      </p:sp>
      <p:pic>
        <p:nvPicPr>
          <p:cNvPr id="22" name="Picture 5" descr="http://www.google.fr/url?source=imglanding&amp;ct=img&amp;q=http://www.invicte.com/imagecache/load/books/9782745929686_z.png&amp;sa=X&amp;ei=hxrfUfO7AtSl0wX4nYCwCQ&amp;ved=0CAkQ8wc&amp;usg=AFQjCNGhXujSxjIlZc9IF8nI3r2iPzLd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68" y="792086"/>
            <a:ext cx="2398583" cy="3267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518878" y="4204897"/>
            <a:ext cx="5848350" cy="781050"/>
            <a:chOff x="504825" y="1338733"/>
            <a:chExt cx="5848350" cy="781050"/>
          </a:xfrm>
        </p:grpSpPr>
        <p:sp>
          <p:nvSpPr>
            <p:cNvPr id="16" name="Rectangle 15"/>
            <p:cNvSpPr/>
            <p:nvPr/>
          </p:nvSpPr>
          <p:spPr>
            <a:xfrm>
              <a:off x="504825" y="1338733"/>
              <a:ext cx="5848350" cy="781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2800" dirty="0" smtClean="0">
                  <a:solidFill>
                    <a:srgbClr val="A6A6A6"/>
                  </a:solidFill>
                  <a:effectLst/>
                  <a:latin typeface="Lignes_maternelle_3mm" pitchFamily="2" charset="2"/>
                  <a:ea typeface="Calibri"/>
                  <a:cs typeface="Times New Roman"/>
                </a:rPr>
                <a:t>=</a:t>
              </a:r>
              <a:endParaRPr lang="fr-FR" sz="1200" dirty="0">
                <a:effectLst/>
                <a:latin typeface="Lignes_maternelle_3mm" pitchFamily="2" charset="2"/>
                <a:ea typeface="Calibri"/>
                <a:cs typeface="Times New Roman"/>
              </a:endParaRPr>
            </a:p>
          </p:txBody>
        </p:sp>
        <p:sp>
          <p:nvSpPr>
            <p:cNvPr id="3" name="Ellipse 2"/>
            <p:cNvSpPr/>
            <p:nvPr/>
          </p:nvSpPr>
          <p:spPr>
            <a:xfrm>
              <a:off x="697632" y="1640632"/>
              <a:ext cx="72008" cy="720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3" y="5529064"/>
            <a:ext cx="1368152" cy="186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www.google.fr/url?source=imglanding&amp;ct=img&amp;q=http://ec-les-bouleux-st-viatre.tice.ac-orleans-tours.fr/eva/sites/ec-les-bouleux-st-viatre/IMG/gif/petit_ogre_ecole_couverture.gif&amp;sa=X&amp;ei=EvjeUefaJany7Ab-zIDIDg&amp;ved=0CAkQ8wc&amp;usg=AFQjCNEOUaPeaP6QFZznBPJVqsta20jE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7833320"/>
            <a:ext cx="1644339" cy="186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17" y="5529063"/>
            <a:ext cx="1597806" cy="186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E:\LITTERATURE WEB\Philippe CORENTIN\L'Afrique de Zigomar CE1\afriquezigoma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5546283"/>
            <a:ext cx="1394400" cy="182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www.google.fr/url?source=imglanding&amp;ct=img&amp;q=http://ekladata.com/w62kHbj5dscx6TmmFUzkEnsnjbM.gif&amp;sa=X&amp;ei=gRzfUbTCOIrF0QXt1ICgAg&amp;ved=0CAkQ8wc&amp;usg=AFQjCNGYeoxHC30gu6EvUzN7Dl1Rny0hQ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93" y="7761312"/>
            <a:ext cx="1291140" cy="186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etitia\Dropbox\picto\jt_entour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5" y="4905643"/>
            <a:ext cx="777652" cy="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etitia\Dropbox\picto\jt_copi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7" y="962352"/>
            <a:ext cx="611907" cy="4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e 28"/>
          <p:cNvGrpSpPr/>
          <p:nvPr/>
        </p:nvGrpSpPr>
        <p:grpSpPr>
          <a:xfrm>
            <a:off x="0" y="0"/>
            <a:ext cx="6858000" cy="792088"/>
            <a:chOff x="0" y="0"/>
            <a:chExt cx="6858000" cy="792088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0" y="425788"/>
              <a:ext cx="6858000" cy="0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2276872" y="162283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ursive standard" pitchFamily="2" charset="0"/>
                </a:rPr>
                <a:t>J’observe la couverture du livre.</a:t>
              </a:r>
              <a:endParaRPr lang="fr-FR" dirty="0">
                <a:latin typeface="Cursive standard" pitchFamily="2" charset="0"/>
              </a:endParaRPr>
            </a:p>
          </p:txBody>
        </p:sp>
        <p:sp>
          <p:nvSpPr>
            <p:cNvPr id="32" name="Rogner un rectangle avec un coin diagonal 31"/>
            <p:cNvSpPr/>
            <p:nvPr/>
          </p:nvSpPr>
          <p:spPr>
            <a:xfrm>
              <a:off x="8731" y="0"/>
              <a:ext cx="1800200" cy="792088"/>
            </a:xfrm>
            <a:prstGeom prst="snip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PARCOURS LECTURES</a:t>
              </a:r>
              <a:endParaRPr lang="fr-FR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5935975" y="61378"/>
              <a:ext cx="726360" cy="4702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CP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4658" y="434799"/>
              <a:ext cx="10951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smtClean="0">
                  <a:solidFill>
                    <a:schemeClr val="bg1">
                      <a:lumMod val="50000"/>
                    </a:schemeClr>
                  </a:solidFill>
                </a:rPr>
                <a:t>www.caracolus.fr</a:t>
              </a:r>
              <a:endParaRPr lang="fr-FR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9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35"/>
          <p:cNvCxnSpPr/>
          <p:nvPr/>
        </p:nvCxnSpPr>
        <p:spPr>
          <a:xfrm flipV="1">
            <a:off x="393747" y="61378"/>
            <a:ext cx="10917" cy="9844622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8680" y="972866"/>
            <a:ext cx="630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Script cole" pitchFamily="2" charset="0"/>
              </a:rPr>
              <a:t> </a:t>
            </a:r>
            <a:r>
              <a:rPr lang="fr-FR" sz="1200" b="1" dirty="0" smtClean="0">
                <a:latin typeface="Script cole" pitchFamily="2" charset="0"/>
              </a:rPr>
              <a:t>          Relie</a:t>
            </a:r>
            <a:r>
              <a:rPr lang="fr-FR" sz="1200" dirty="0" smtClean="0">
                <a:latin typeface="Script cole" pitchFamily="2" charset="0"/>
              </a:rPr>
              <a:t> les couvertures qui vont ensemble.</a:t>
            </a:r>
          </a:p>
        </p:txBody>
      </p:sp>
      <p:sp>
        <p:nvSpPr>
          <p:cNvPr id="44" name="Ellipse 43"/>
          <p:cNvSpPr/>
          <p:nvPr/>
        </p:nvSpPr>
        <p:spPr>
          <a:xfrm>
            <a:off x="188157" y="931347"/>
            <a:ext cx="360040" cy="3600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Ecole Script Texte" pitchFamily="2" charset="0"/>
              </a:rPr>
              <a:t>1</a:t>
            </a:r>
            <a:endParaRPr lang="fr-FR" sz="1400" b="1" dirty="0">
              <a:solidFill>
                <a:schemeClr val="tx1"/>
              </a:solidFill>
              <a:latin typeface="Ecole Script Texte" pitchFamily="2" charset="0"/>
            </a:endParaRPr>
          </a:p>
        </p:txBody>
      </p:sp>
      <p:pic>
        <p:nvPicPr>
          <p:cNvPr id="3077" name="Picture 5" descr="E:\513MRByCI+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7113240"/>
            <a:ext cx="1905000" cy="2209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google.fr/url?source=imglanding&amp;ct=img&amp;q=http://www.laprocure.com/cache/couvertures/9782070614455.jpg&amp;sa=X&amp;ei=gu7fUfS_L8a1PZ-_gMgL&amp;ved=0CAkQ8wc&amp;usg=AFQjCNEl8GmCHela5tzpF9bhl6YZog02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8" y="1712640"/>
            <a:ext cx="1905000" cy="231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google.fr/url?source=imglanding&amp;ct=img&amp;q=http://www.gallimard-jeunesse.fr/var/storage/images/product/980/product_9782070616459_244x0.jpg&amp;sa=X&amp;ei=j-7fUZrqKMmtO9uvgaAH&amp;ved=0CAkQ8wc&amp;usg=AFQjCNH7rsn-o16ag117qGkLAnh_52Hk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7" y="4520952"/>
            <a:ext cx="1905000" cy="2100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Laetitia\Dropbox\picto\jt_reli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848354"/>
            <a:ext cx="366561" cy="4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2013\PARCOURS LECTURES\c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79" y="7113239"/>
            <a:ext cx="1924537" cy="2209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2013\PARCOURS LECTURES\0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4523606"/>
            <a:ext cx="1835695" cy="2097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2013\PARCOURS LECTURES\c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79" y="1712641"/>
            <a:ext cx="2025646" cy="231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0" y="0"/>
            <a:ext cx="6858000" cy="792088"/>
            <a:chOff x="0" y="0"/>
            <a:chExt cx="6858000" cy="792088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0" y="425788"/>
              <a:ext cx="6858000" cy="0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2276872" y="162283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ursive standard" pitchFamily="2" charset="0"/>
                </a:rPr>
                <a:t>J’observe la couverture du livre.</a:t>
              </a:r>
              <a:endParaRPr lang="fr-FR" dirty="0">
                <a:latin typeface="Cursive standard" pitchFamily="2" charset="0"/>
              </a:endParaRPr>
            </a:p>
          </p:txBody>
        </p:sp>
        <p:sp>
          <p:nvSpPr>
            <p:cNvPr id="20" name="Rogner un rectangle avec un coin diagonal 19"/>
            <p:cNvSpPr/>
            <p:nvPr/>
          </p:nvSpPr>
          <p:spPr>
            <a:xfrm>
              <a:off x="8731" y="0"/>
              <a:ext cx="1800200" cy="792088"/>
            </a:xfrm>
            <a:prstGeom prst="snip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PARCOURS LECTURES</a:t>
              </a:r>
              <a:endParaRPr lang="fr-FR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5935975" y="61378"/>
              <a:ext cx="726360" cy="4702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CP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4658" y="434799"/>
              <a:ext cx="10951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smtClean="0">
                  <a:solidFill>
                    <a:schemeClr val="bg1">
                      <a:lumMod val="50000"/>
                    </a:schemeClr>
                  </a:solidFill>
                </a:rPr>
                <a:t>www.caracolus.fr</a:t>
              </a:r>
              <a:endParaRPr lang="fr-FR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3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35"/>
          <p:cNvCxnSpPr/>
          <p:nvPr/>
        </p:nvCxnSpPr>
        <p:spPr>
          <a:xfrm flipV="1">
            <a:off x="404664" y="61378"/>
            <a:ext cx="0" cy="8636038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8680" y="972866"/>
            <a:ext cx="6309320" cy="61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Script cole" pitchFamily="2" charset="0"/>
              </a:rPr>
              <a:t>             Observe </a:t>
            </a:r>
            <a:r>
              <a:rPr lang="fr-FR" sz="1200" dirty="0" smtClean="0">
                <a:latin typeface="Script cole" pitchFamily="2" charset="0"/>
              </a:rPr>
              <a:t>les couvertures et                    </a:t>
            </a:r>
            <a:r>
              <a:rPr lang="fr-FR" sz="1200" b="1" dirty="0" smtClean="0">
                <a:latin typeface="Script cole" pitchFamily="2" charset="0"/>
              </a:rPr>
              <a:t>découpe </a:t>
            </a:r>
            <a:r>
              <a:rPr lang="fr-FR" sz="1200" dirty="0" smtClean="0">
                <a:latin typeface="Script cole" pitchFamily="2" charset="0"/>
              </a:rPr>
              <a:t>les titres.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Script cole" pitchFamily="2" charset="0"/>
              </a:rPr>
              <a:t>             Colle </a:t>
            </a:r>
            <a:r>
              <a:rPr lang="fr-FR" sz="1200" dirty="0" smtClean="0">
                <a:latin typeface="Script cole" pitchFamily="2" charset="0"/>
              </a:rPr>
              <a:t>chaque titre sur la couverture qui lui correspond.</a:t>
            </a:r>
          </a:p>
        </p:txBody>
      </p:sp>
      <p:sp>
        <p:nvSpPr>
          <p:cNvPr id="44" name="Ellipse 43"/>
          <p:cNvSpPr/>
          <p:nvPr/>
        </p:nvSpPr>
        <p:spPr>
          <a:xfrm>
            <a:off x="188157" y="931347"/>
            <a:ext cx="360040" cy="3600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Ecole Script Texte" pitchFamily="2" charset="0"/>
              </a:rPr>
              <a:t>1</a:t>
            </a:r>
            <a:endParaRPr lang="fr-FR" sz="1400" b="1" dirty="0">
              <a:solidFill>
                <a:schemeClr val="tx1"/>
              </a:solidFill>
              <a:latin typeface="Ecole Script Texte" pitchFamily="2" charset="0"/>
            </a:endParaRPr>
          </a:p>
        </p:txBody>
      </p:sp>
      <p:pic>
        <p:nvPicPr>
          <p:cNvPr id="5122" name="Picture 2" descr="E:\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4983689"/>
            <a:ext cx="2958213" cy="320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Imag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5" y="1626495"/>
            <a:ext cx="3129593" cy="35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Imag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1" y="1626495"/>
            <a:ext cx="3002942" cy="353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aetitia\Dropbox\picto\jt_decoupe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44" y="1011779"/>
            <a:ext cx="727759" cy="2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aetitia\Dropbox\picto\jt_regard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4" y="836564"/>
            <a:ext cx="537813" cy="4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Laetitia\Dropbox\picto\jt_colle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5" y="1310749"/>
            <a:ext cx="700152" cy="2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47714" y="8049344"/>
            <a:ext cx="630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Script cole" pitchFamily="2" charset="0"/>
              </a:rPr>
              <a:t>	Colle </a:t>
            </a:r>
            <a:r>
              <a:rPr lang="fr-FR" sz="1200" dirty="0" smtClean="0">
                <a:latin typeface="Script cole" pitchFamily="2" charset="0"/>
              </a:rPr>
              <a:t>chaque titre sur la couverture qui lui correspond.</a:t>
            </a:r>
          </a:p>
        </p:txBody>
      </p:sp>
      <p:sp>
        <p:nvSpPr>
          <p:cNvPr id="21" name="Ellipse 20"/>
          <p:cNvSpPr/>
          <p:nvPr/>
        </p:nvSpPr>
        <p:spPr>
          <a:xfrm>
            <a:off x="187191" y="8007825"/>
            <a:ext cx="360040" cy="3600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Ecole Script Texte" pitchFamily="2" charset="0"/>
              </a:rPr>
              <a:t>2</a:t>
            </a:r>
            <a:endParaRPr lang="fr-FR" sz="1400" b="1" dirty="0">
              <a:solidFill>
                <a:schemeClr val="tx1"/>
              </a:solidFill>
              <a:latin typeface="Ecole Script Texte" pitchFamily="2" charset="0"/>
            </a:endParaRPr>
          </a:p>
        </p:txBody>
      </p:sp>
      <p:pic>
        <p:nvPicPr>
          <p:cNvPr id="22" name="Picture 7" descr="C:\Users\Laetitia\Dropbox\picto\jt_colle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8119158"/>
            <a:ext cx="792088" cy="2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cteur droit 22"/>
          <p:cNvCxnSpPr/>
          <p:nvPr/>
        </p:nvCxnSpPr>
        <p:spPr>
          <a:xfrm>
            <a:off x="-966" y="8697416"/>
            <a:ext cx="6858000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78353" y="9025333"/>
            <a:ext cx="162077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Pere Castor" pitchFamily="2" charset="0"/>
              </a:rPr>
              <a:t>L’</a:t>
            </a:r>
            <a:r>
              <a:rPr lang="fr-FR" sz="3200" dirty="0" err="1" smtClean="0">
                <a:solidFill>
                  <a:schemeClr val="tx1"/>
                </a:solidFill>
                <a:latin typeface="Pere Castor" pitchFamily="2" charset="0"/>
              </a:rPr>
              <a:t>oeuf</a:t>
            </a:r>
            <a:endParaRPr lang="fr-FR" sz="3200" dirty="0">
              <a:solidFill>
                <a:schemeClr val="tx1"/>
              </a:solidFill>
              <a:latin typeface="Pere Castor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8257" y="9021960"/>
            <a:ext cx="162077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Pere Castor" pitchFamily="2" charset="0"/>
              </a:rPr>
              <a:t>Le loup</a:t>
            </a:r>
            <a:endParaRPr lang="fr-FR" sz="3200" dirty="0">
              <a:solidFill>
                <a:schemeClr val="tx1"/>
              </a:solidFill>
              <a:latin typeface="Pere Castor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78381" y="9009062"/>
            <a:ext cx="162077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Pere Castor" pitchFamily="2" charset="0"/>
              </a:rPr>
              <a:t>L’escargot</a:t>
            </a:r>
            <a:endParaRPr lang="fr-FR" sz="3200" dirty="0">
              <a:solidFill>
                <a:schemeClr val="tx1"/>
              </a:solidFill>
              <a:latin typeface="Pere Castor" pitchFamily="2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0" y="0"/>
            <a:ext cx="6858000" cy="792088"/>
            <a:chOff x="0" y="0"/>
            <a:chExt cx="6858000" cy="792088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0" y="425788"/>
              <a:ext cx="6858000" cy="0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2276872" y="162283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ursive standard" pitchFamily="2" charset="0"/>
                </a:rPr>
                <a:t>J’observe la couverture du livre.</a:t>
              </a:r>
              <a:endParaRPr lang="fr-FR" dirty="0">
                <a:latin typeface="Cursive standard" pitchFamily="2" charset="0"/>
              </a:endParaRPr>
            </a:p>
          </p:txBody>
        </p:sp>
        <p:sp>
          <p:nvSpPr>
            <p:cNvPr id="31" name="Rogner un rectangle avec un coin diagonal 30"/>
            <p:cNvSpPr/>
            <p:nvPr/>
          </p:nvSpPr>
          <p:spPr>
            <a:xfrm>
              <a:off x="8731" y="0"/>
              <a:ext cx="1800200" cy="792088"/>
            </a:xfrm>
            <a:prstGeom prst="snip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PARCOURS LECTURES</a:t>
              </a:r>
              <a:endParaRPr lang="fr-FR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5935975" y="61378"/>
              <a:ext cx="726360" cy="4702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CP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24658" y="434799"/>
              <a:ext cx="10951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smtClean="0">
                  <a:solidFill>
                    <a:schemeClr val="bg1">
                      <a:lumMod val="50000"/>
                    </a:schemeClr>
                  </a:solidFill>
                </a:rPr>
                <a:t>www.caracolus.fr</a:t>
              </a:r>
              <a:endParaRPr lang="fr-FR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6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35"/>
          <p:cNvCxnSpPr/>
          <p:nvPr/>
        </p:nvCxnSpPr>
        <p:spPr>
          <a:xfrm flipV="1">
            <a:off x="393747" y="61378"/>
            <a:ext cx="10917" cy="9844622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48680" y="931347"/>
            <a:ext cx="630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Script cole" pitchFamily="2" charset="0"/>
              </a:rPr>
              <a:t>Qui </a:t>
            </a:r>
            <a:r>
              <a:rPr lang="fr-FR" sz="1200" dirty="0">
                <a:latin typeface="Script cole" pitchFamily="2" charset="0"/>
              </a:rPr>
              <a:t>sera le héros de l’histoire</a:t>
            </a:r>
            <a:r>
              <a:rPr lang="fr-FR" sz="1200" dirty="0" smtClean="0">
                <a:latin typeface="Script cole" pitchFamily="2" charset="0"/>
              </a:rPr>
              <a:t>?                </a:t>
            </a:r>
            <a:r>
              <a:rPr lang="fr-FR" sz="1200" b="1" dirty="0" smtClean="0">
                <a:latin typeface="Script cole" pitchFamily="2" charset="0"/>
              </a:rPr>
              <a:t>Colorie.</a:t>
            </a:r>
            <a:endParaRPr lang="fr-FR" sz="1200" b="1" dirty="0">
              <a:latin typeface="Script cole" pitchFamily="2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188157" y="931347"/>
            <a:ext cx="360040" cy="3600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Ecole Script Texte" pitchFamily="2" charset="0"/>
              </a:rPr>
              <a:t>1</a:t>
            </a:r>
            <a:endParaRPr lang="fr-FR" sz="1400" b="1" dirty="0">
              <a:solidFill>
                <a:schemeClr val="tx1"/>
              </a:solidFill>
              <a:latin typeface="Ecole Script Texte" pitchFamily="2" charset="0"/>
            </a:endParaRPr>
          </a:p>
        </p:txBody>
      </p:sp>
      <p:pic>
        <p:nvPicPr>
          <p:cNvPr id="6146" name="Picture 2" descr="http://ecx.images-amazon.com/images/I/51TzBdVu-B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33" y="3937013"/>
            <a:ext cx="1572382" cy="1591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oogle.fr/url?source=imglanding&amp;ct=img&amp;q=http://www.papier-de-soie.com/IMG/jpg/9/d/f/IMG_8579.jpg&amp;sa=X&amp;ei=XQngUejcDrSk0AX4xYC4Dg&amp;ved=0CAoQ8wc4TA&amp;usg=AFQjCNFz2dq9Z8hpjrfbQDqa3-J9boTA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02" y="931347"/>
            <a:ext cx="1940445" cy="1954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538720" y="3124507"/>
            <a:ext cx="6309320" cy="61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Script cole" pitchFamily="2" charset="0"/>
              </a:rPr>
              <a:t>                Entoure </a:t>
            </a:r>
            <a:r>
              <a:rPr lang="fr-FR" sz="1200" dirty="0" smtClean="0">
                <a:latin typeface="Script cole" pitchFamily="2" charset="0"/>
              </a:rPr>
              <a:t>la couverture qui correspond à l’histoire que tu viens d’entendre.</a:t>
            </a:r>
          </a:p>
        </p:txBody>
      </p:sp>
      <p:sp>
        <p:nvSpPr>
          <p:cNvPr id="28" name="Ellipse 27"/>
          <p:cNvSpPr/>
          <p:nvPr/>
        </p:nvSpPr>
        <p:spPr>
          <a:xfrm>
            <a:off x="178197" y="3082988"/>
            <a:ext cx="360040" cy="3600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Ecole Script Texte" pitchFamily="2" charset="0"/>
              </a:rPr>
              <a:t>2</a:t>
            </a:r>
            <a:endParaRPr lang="fr-FR" sz="1400" b="1" dirty="0">
              <a:solidFill>
                <a:schemeClr val="tx1"/>
              </a:solidFill>
              <a:latin typeface="Ecole Script Texte" pitchFamily="2" charset="0"/>
            </a:endParaRPr>
          </a:p>
        </p:txBody>
      </p:sp>
      <p:pic>
        <p:nvPicPr>
          <p:cNvPr id="6153" name="Picture 9" descr="http://www.google.fr/url?source=imglanding&amp;ct=img&amp;q=http://images.eveiletjeux.net/Photo/IMG_FICHE_PRODUIT/Image/500x500/1/133642.jpg&amp;sa=X&amp;ei=0QzgUY-rNanL0QWGiIGADA&amp;ved=0CAkQ8wc&amp;usg=AFQjCNE4crjp-kaCLIBOXdCIXxnAIbKB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81" y="3949242"/>
            <a:ext cx="1606288" cy="1606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encrypted-tbn2.gstatic.com/images?q=tbn:ANd9GcSYCHaFNCvY2IOVpY6pJN3i_NbD3Wwvu7qxMD9zWy48FTkg_yJ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6" y="3937013"/>
            <a:ext cx="2179996" cy="1591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38720" y="5992526"/>
            <a:ext cx="630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Script cole" pitchFamily="2" charset="0"/>
              </a:rPr>
              <a:t>           Colorie </a:t>
            </a:r>
            <a:r>
              <a:rPr lang="fr-FR" sz="1200" dirty="0" err="1" smtClean="0">
                <a:latin typeface="Script cole" pitchFamily="2" charset="0"/>
              </a:rPr>
              <a:t>Splat</a:t>
            </a:r>
            <a:r>
              <a:rPr lang="fr-FR" sz="1200" dirty="0" smtClean="0">
                <a:latin typeface="Script cole" pitchFamily="2" charset="0"/>
              </a:rPr>
              <a:t> dans son lit.</a:t>
            </a:r>
          </a:p>
        </p:txBody>
      </p:sp>
      <p:sp>
        <p:nvSpPr>
          <p:cNvPr id="31" name="Ellipse 30"/>
          <p:cNvSpPr/>
          <p:nvPr/>
        </p:nvSpPr>
        <p:spPr>
          <a:xfrm>
            <a:off x="178197" y="5951007"/>
            <a:ext cx="360040" cy="3600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Ecole Script Texte" pitchFamily="2" charset="0"/>
              </a:rPr>
              <a:t>3</a:t>
            </a:r>
            <a:endParaRPr lang="fr-FR" sz="1400" b="1" dirty="0">
              <a:solidFill>
                <a:schemeClr val="tx1"/>
              </a:solidFill>
              <a:latin typeface="Ecole Script Texte" pitchFamily="2" charset="0"/>
            </a:endParaRPr>
          </a:p>
        </p:txBody>
      </p:sp>
      <p:pic>
        <p:nvPicPr>
          <p:cNvPr id="6158" name="Picture 14" descr="C:\Users\Laetitia\Dropbox\picto\jt_colorie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23" y="759612"/>
            <a:ext cx="482385" cy="41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548680" y="1476552"/>
            <a:ext cx="115212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ursive standard" pitchFamily="2" charset="0"/>
              </a:rPr>
              <a:t>un singe</a:t>
            </a:r>
            <a:endParaRPr lang="fr-FR" sz="1600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1853208" y="1476552"/>
            <a:ext cx="115212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ursive standard" pitchFamily="2" charset="0"/>
              </a:rPr>
              <a:t>un chat</a:t>
            </a:r>
            <a:endParaRPr lang="fr-FR" sz="1600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3208531" y="1481935"/>
            <a:ext cx="115212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ursive standard" pitchFamily="2" charset="0"/>
              </a:rPr>
              <a:t>un rat</a:t>
            </a:r>
            <a:endParaRPr lang="fr-FR" sz="1600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pic>
        <p:nvPicPr>
          <p:cNvPr id="6159" name="Picture 15" descr="C:\Users\Laetitia\Dropbox\picto\jt_entour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3" y="3021084"/>
            <a:ext cx="633636" cy="40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E:\splat colori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73" y="6495656"/>
            <a:ext cx="3312360" cy="33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Laetitia\Dropbox\picto\jt_colorie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2" y="5854560"/>
            <a:ext cx="482385" cy="41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e 26"/>
          <p:cNvGrpSpPr/>
          <p:nvPr/>
        </p:nvGrpSpPr>
        <p:grpSpPr>
          <a:xfrm>
            <a:off x="0" y="0"/>
            <a:ext cx="6858000" cy="792088"/>
            <a:chOff x="0" y="0"/>
            <a:chExt cx="6858000" cy="792088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0" y="425788"/>
              <a:ext cx="6858000" cy="0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2276872" y="162283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ursive standard" pitchFamily="2" charset="0"/>
                </a:rPr>
                <a:t>J’observe la couverture du livre.</a:t>
              </a:r>
              <a:endParaRPr lang="fr-FR" dirty="0">
                <a:latin typeface="Cursive standard" pitchFamily="2" charset="0"/>
              </a:endParaRPr>
            </a:p>
          </p:txBody>
        </p:sp>
        <p:sp>
          <p:nvSpPr>
            <p:cNvPr id="33" name="Rogner un rectangle avec un coin diagonal 32"/>
            <p:cNvSpPr/>
            <p:nvPr/>
          </p:nvSpPr>
          <p:spPr>
            <a:xfrm>
              <a:off x="8731" y="0"/>
              <a:ext cx="1800200" cy="792088"/>
            </a:xfrm>
            <a:prstGeom prst="snip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PARCOURS LECTURES</a:t>
              </a:r>
              <a:endParaRPr lang="fr-FR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5935975" y="61378"/>
              <a:ext cx="726360" cy="4702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CP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24658" y="434799"/>
              <a:ext cx="10951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smtClean="0">
                  <a:solidFill>
                    <a:schemeClr val="bg1">
                      <a:lumMod val="50000"/>
                    </a:schemeClr>
                  </a:solidFill>
                </a:rPr>
                <a:t>www.caracolus.fr</a:t>
              </a:r>
              <a:endParaRPr lang="fr-FR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8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231</Words>
  <Application>Microsoft Office PowerPoint</Application>
  <PresentationFormat>Format A4 (210 x 297 mm)</PresentationFormat>
  <Paragraphs>69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20" baseType="lpstr">
      <vt:lpstr>Apple Butter</vt:lpstr>
      <vt:lpstr>Arial</vt:lpstr>
      <vt:lpstr>Arial Rounded MT Bold</vt:lpstr>
      <vt:lpstr>Calibri</vt:lpstr>
      <vt:lpstr>Copperplate Gothic Light</vt:lpstr>
      <vt:lpstr>CrayonE</vt:lpstr>
      <vt:lpstr>Cursive standard</vt:lpstr>
      <vt:lpstr>Ecole Script Texte</vt:lpstr>
      <vt:lpstr>Lignes_maternelle_3mm</vt:lpstr>
      <vt:lpstr>Lignes_seyes_3mm</vt:lpstr>
      <vt:lpstr>Pere Castor</vt:lpstr>
      <vt:lpstr>Script cole</vt:lpstr>
      <vt:lpstr>Times New Roman</vt:lpstr>
      <vt:lpstr>Tw Cen MT Condensed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Laetitia</dc:creator>
  <cp:lastModifiedBy>laetitia castanié</cp:lastModifiedBy>
  <cp:revision>127</cp:revision>
  <dcterms:created xsi:type="dcterms:W3CDTF">2013-07-08T21:46:24Z</dcterms:created>
  <dcterms:modified xsi:type="dcterms:W3CDTF">2019-03-20T21:16:38Z</dcterms:modified>
</cp:coreProperties>
</file>