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6858000" cy="9906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75" d="100"/>
          <a:sy n="75" d="100"/>
        </p:scale>
        <p:origin x="231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3C79B3FF-1D89-4A71-98D1-144DAC7A71A4}" type="datetimeFigureOut">
              <a:rPr lang="fr-FR" smtClean="0"/>
              <a:t>16/07/2018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558269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C79B3FF-1D89-4A71-98D1-144DAC7A71A4}" type="datetimeFigureOut">
              <a:rPr lang="fr-FR" smtClean="0"/>
              <a:t>16/07/2018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890233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C79B3FF-1D89-4A71-98D1-144DAC7A71A4}" type="datetimeFigureOut">
              <a:rPr lang="fr-FR" smtClean="0"/>
              <a:t>16/07/2018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3539665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C79B3FF-1D89-4A71-98D1-144DAC7A71A4}" type="datetimeFigureOut">
              <a:rPr lang="fr-FR" smtClean="0"/>
              <a:t>16/07/2018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62854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3C79B3FF-1D89-4A71-98D1-144DAC7A71A4}" type="datetimeFigureOut">
              <a:rPr lang="fr-FR" smtClean="0"/>
              <a:t>16/07/2018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4156732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C79B3FF-1D89-4A71-98D1-144DAC7A71A4}" type="datetimeFigureOut">
              <a:rPr lang="fr-FR" smtClean="0"/>
              <a:t>16/07/2018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301171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Modifiez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3C79B3FF-1D89-4A71-98D1-144DAC7A71A4}" type="datetimeFigureOut">
              <a:rPr lang="fr-FR" smtClean="0"/>
              <a:t>16/07/2018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318179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3C79B3FF-1D89-4A71-98D1-144DAC7A71A4}" type="datetimeFigureOut">
              <a:rPr lang="fr-FR" smtClean="0"/>
              <a:t>16/07/2018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1068743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79B3FF-1D89-4A71-98D1-144DAC7A71A4}" type="datetimeFigureOut">
              <a:rPr lang="fr-FR" smtClean="0"/>
              <a:t>16/07/2018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3455756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79B3FF-1D89-4A71-98D1-144DAC7A71A4}" type="datetimeFigureOut">
              <a:rPr lang="fr-FR" smtClean="0"/>
              <a:t>16/07/2018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3461519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C79B3FF-1D89-4A71-98D1-144DAC7A71A4}" type="datetimeFigureOut">
              <a:rPr lang="fr-FR" smtClean="0"/>
              <a:t>16/07/2018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98E66EF4-B88B-48EF-911B-121A9F67F06B}" type="slidenum">
              <a:rPr lang="fr-FR" smtClean="0"/>
              <a:t>‹N°›</a:t>
            </a:fld>
            <a:endParaRPr lang="fr-FR"/>
          </a:p>
        </p:txBody>
      </p:sp>
    </p:spTree>
    <p:extLst>
      <p:ext uri="{BB962C8B-B14F-4D97-AF65-F5344CB8AC3E}">
        <p14:creationId xmlns:p14="http://schemas.microsoft.com/office/powerpoint/2010/main" val="2608580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C79B3FF-1D89-4A71-98D1-144DAC7A71A4}" type="datetimeFigureOut">
              <a:rPr lang="fr-FR" smtClean="0"/>
              <a:t>16/07/2018</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8E66EF4-B88B-48EF-911B-121A9F67F06B}" type="slidenum">
              <a:rPr lang="fr-FR" smtClean="0"/>
              <a:t>‹N°›</a:t>
            </a:fld>
            <a:endParaRPr lang="fr-FR"/>
          </a:p>
        </p:txBody>
      </p:sp>
    </p:spTree>
    <p:extLst>
      <p:ext uri="{BB962C8B-B14F-4D97-AF65-F5344CB8AC3E}">
        <p14:creationId xmlns:p14="http://schemas.microsoft.com/office/powerpoint/2010/main" val="28176513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33389163"/>
              </p:ext>
            </p:extLst>
          </p:nvPr>
        </p:nvGraphicFramePr>
        <p:xfrm>
          <a:off x="0" y="419100"/>
          <a:ext cx="6858000" cy="1977835"/>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Le</a:t>
                      </a:r>
                      <a:r>
                        <a:rPr lang="fr-FR" sz="1200" b="1" baseline="0" dirty="0" smtClean="0">
                          <a:solidFill>
                            <a:schemeClr val="tx1"/>
                          </a:solidFill>
                          <a:latin typeface="Arial" panose="020B0604020202020204" pitchFamily="34" charset="0"/>
                          <a:cs typeface="Arial" panose="020B0604020202020204" pitchFamily="34" charset="0"/>
                        </a:rPr>
                        <a:t> hérisson </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a:t>
                      </a:r>
                      <a:r>
                        <a:rPr lang="fr-FR" sz="1200" baseline="0" dirty="0" smtClean="0">
                          <a:solidFill>
                            <a:schemeClr val="tx1"/>
                          </a:solidFill>
                          <a:latin typeface="Arial" panose="020B0604020202020204" pitchFamily="34" charset="0"/>
                          <a:cs typeface="Arial" panose="020B0604020202020204" pitchFamily="34" charset="0"/>
                        </a:rPr>
                        <a:t>texte 1, semaine 1, période 1)</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i</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 hérisson,</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dirty="0" smtClean="0">
                          <a:solidFill>
                            <a:schemeClr val="tx1"/>
                          </a:solidFill>
                          <a:latin typeface="Arial" panose="020B0604020202020204" pitchFamily="34" charset="0"/>
                          <a:cs typeface="Arial" panose="020B0604020202020204" pitchFamily="34" charset="0"/>
                        </a:rPr>
                        <a:t>un nid, </a:t>
                      </a:r>
                      <a:r>
                        <a:rPr lang="fr-FR" sz="1200" b="0" dirty="0" smtClean="0">
                          <a:solidFill>
                            <a:srgbClr val="7030A0"/>
                          </a:solidFill>
                          <a:latin typeface="Arial" panose="020B0604020202020204" pitchFamily="34" charset="0"/>
                          <a:cs typeface="Arial" panose="020B0604020202020204" pitchFamily="34" charset="0"/>
                        </a:rPr>
                        <a:t>la chenille, le bois,</a:t>
                      </a:r>
                      <a:r>
                        <a:rPr lang="fr-FR" sz="1200" b="0" baseline="0" dirty="0" smtClean="0">
                          <a:solidFill>
                            <a:srgbClr val="7030A0"/>
                          </a:solidFill>
                          <a:latin typeface="Arial" panose="020B0604020202020204" pitchFamily="34" charset="0"/>
                          <a:cs typeface="Arial" panose="020B0604020202020204" pitchFamily="34" charset="0"/>
                        </a:rPr>
                        <a:t> </a:t>
                      </a:r>
                      <a:r>
                        <a:rPr lang="fr-FR" sz="1200" b="0" dirty="0" smtClean="0">
                          <a:solidFill>
                            <a:srgbClr val="7030A0"/>
                          </a:solidFill>
                          <a:latin typeface="Arial" panose="020B0604020202020204" pitchFamily="34" charset="0"/>
                          <a:cs typeface="Arial" panose="020B0604020202020204" pitchFamily="34" charset="0"/>
                        </a:rPr>
                        <a:t>un matin, </a:t>
                      </a:r>
                      <a:r>
                        <a:rPr lang="fr-FR" sz="1200" b="0" dirty="0" smtClean="0">
                          <a:solidFill>
                            <a:schemeClr val="tx1"/>
                          </a:solidFill>
                          <a:latin typeface="Arial" panose="020B0604020202020204" pitchFamily="34" charset="0"/>
                          <a:cs typeface="Arial" panose="020B0604020202020204" pitchFamily="34" charset="0"/>
                        </a:rPr>
                        <a:t>quitter,</a:t>
                      </a:r>
                      <a:r>
                        <a:rPr lang="fr-FR" sz="1200" b="0" baseline="0" dirty="0" smtClean="0">
                          <a:solidFill>
                            <a:schemeClr val="tx1"/>
                          </a:solidFill>
                          <a:latin typeface="Arial" panose="020B0604020202020204" pitchFamily="34" charset="0"/>
                          <a:cs typeface="Arial" panose="020B0604020202020204" pitchFamily="34" charset="0"/>
                        </a:rPr>
                        <a:t> manger, aimer, six,</a:t>
                      </a:r>
                      <a:r>
                        <a:rPr lang="fr-FR" sz="1200" b="0" baseline="0" dirty="0" smtClean="0">
                          <a:solidFill>
                            <a:srgbClr val="7030A0"/>
                          </a:solidFill>
                          <a:latin typeface="Arial" panose="020B0604020202020204" pitchFamily="34" charset="0"/>
                          <a:cs typeface="Arial" panose="020B0604020202020204" pitchFamily="34" charset="0"/>
                        </a:rPr>
                        <a:t> petit(e),</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chaque</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dans</a:t>
                      </a:r>
                      <a:r>
                        <a:rPr lang="fr-FR" sz="1200" b="0" baseline="0" dirty="0" smtClean="0">
                          <a:solidFill>
                            <a:schemeClr val="tx1"/>
                          </a:solidFill>
                          <a:latin typeface="Arial" panose="020B0604020202020204" pitchFamily="34" charset="0"/>
                          <a:cs typeface="Arial" panose="020B0604020202020204" pitchFamily="34" charset="0"/>
                        </a:rPr>
                        <a:t> </a:t>
                      </a:r>
                      <a:endParaRPr lang="fr-FR" sz="1200" b="0" dirty="0" smtClean="0">
                        <a:solidFill>
                          <a:srgbClr val="7030A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lang="fr-FR" sz="1200" b="1" dirty="0" smtClean="0">
                          <a:solidFill>
                            <a:srgbClr val="7030A0"/>
                          </a:solidFill>
                          <a:latin typeface="Arial" panose="020B0604020202020204" pitchFamily="34" charset="0"/>
                          <a:cs typeface="Arial" panose="020B0604020202020204" pitchFamily="34" charset="0"/>
                        </a:rPr>
                        <a:t>Dans le bois</a:t>
                      </a:r>
                      <a:r>
                        <a:rPr lang="fr-FR" sz="1200" b="1" dirty="0" smtClean="0">
                          <a:latin typeface="Arial" panose="020B0604020202020204" pitchFamily="34" charset="0"/>
                          <a:cs typeface="Arial" panose="020B0604020202020204" pitchFamily="34" charset="0"/>
                        </a:rPr>
                        <a:t>, le hérisson</a:t>
                      </a:r>
                      <a:r>
                        <a:rPr lang="fr-FR" sz="1200" b="1" baseline="0" dirty="0" smtClean="0">
                          <a:latin typeface="Arial" panose="020B0604020202020204" pitchFamily="34" charset="0"/>
                          <a:cs typeface="Arial" panose="020B0604020202020204" pitchFamily="34" charset="0"/>
                        </a:rPr>
                        <a:t> quitte le nid. Il aime manger </a:t>
                      </a:r>
                      <a:r>
                        <a:rPr lang="fr-FR" sz="1200" b="1" baseline="0" dirty="0" smtClean="0">
                          <a:solidFill>
                            <a:srgbClr val="7030A0"/>
                          </a:solidFill>
                          <a:latin typeface="Arial" panose="020B0604020202020204" pitchFamily="34" charset="0"/>
                          <a:cs typeface="Arial" panose="020B0604020202020204" pitchFamily="34" charset="0"/>
                        </a:rPr>
                        <a:t>une chenille</a:t>
                      </a:r>
                      <a:r>
                        <a:rPr lang="fr-FR" sz="1200" b="1" baseline="0" dirty="0" smtClean="0">
                          <a:latin typeface="Arial" panose="020B0604020202020204" pitchFamily="34" charset="0"/>
                          <a:cs typeface="Arial" panose="020B0604020202020204" pitchFamily="34" charset="0"/>
                        </a:rPr>
                        <a:t>.</a:t>
                      </a:r>
                      <a:endParaRPr lang="fr-FR" sz="1200" b="1" dirty="0" smtClean="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50000"/>
                        </a:lnSpc>
                      </a:pPr>
                      <a:r>
                        <a:rPr lang="fr-FR" sz="1200" b="1" dirty="0" smtClean="0">
                          <a:solidFill>
                            <a:srgbClr val="7030A0"/>
                          </a:solidFill>
                          <a:latin typeface="Arial" panose="020B0604020202020204" pitchFamily="34" charset="0"/>
                          <a:cs typeface="Arial" panose="020B0604020202020204" pitchFamily="34" charset="0"/>
                        </a:rPr>
                        <a:t>Chaque matin</a:t>
                      </a:r>
                      <a:r>
                        <a:rPr lang="fr-FR" sz="1200" b="1" dirty="0" smtClean="0">
                          <a:latin typeface="Arial" panose="020B0604020202020204" pitchFamily="34" charset="0"/>
                          <a:cs typeface="Arial" panose="020B0604020202020204" pitchFamily="34" charset="0"/>
                        </a:rPr>
                        <a:t>, les hérissons quittent le nid. Ils aiment manger </a:t>
                      </a:r>
                      <a:r>
                        <a:rPr lang="fr-FR" sz="1200" b="1" dirty="0" smtClean="0">
                          <a:solidFill>
                            <a:srgbClr val="7030A0"/>
                          </a:solidFill>
                          <a:latin typeface="Arial" panose="020B0604020202020204" pitchFamily="34" charset="0"/>
                          <a:cs typeface="Arial" panose="020B0604020202020204" pitchFamily="34" charset="0"/>
                        </a:rPr>
                        <a:t>six chenilles.</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50000"/>
                        </a:lnSpc>
                        <a:spcBef>
                          <a:spcPts val="0"/>
                        </a:spcBef>
                        <a:spcAft>
                          <a:spcPts val="0"/>
                        </a:spcAft>
                        <a:buClrTx/>
                        <a:buSzTx/>
                        <a:buFontTx/>
                        <a:buNone/>
                        <a:tabLst/>
                        <a:defRPr/>
                      </a:pPr>
                      <a:r>
                        <a:rPr lang="fr-FR" sz="1200" b="1" dirty="0" smtClean="0">
                          <a:solidFill>
                            <a:srgbClr val="7030A0"/>
                          </a:solidFill>
                          <a:latin typeface="Arial" panose="020B0604020202020204" pitchFamily="34" charset="0"/>
                          <a:cs typeface="Arial" panose="020B0604020202020204" pitchFamily="34" charset="0"/>
                        </a:rPr>
                        <a:t>Dans les bois, </a:t>
                      </a:r>
                      <a:r>
                        <a:rPr lang="fr-FR" sz="1200" b="1" dirty="0" smtClean="0">
                          <a:latin typeface="Arial" panose="020B0604020202020204" pitchFamily="34" charset="0"/>
                          <a:cs typeface="Arial" panose="020B0604020202020204" pitchFamily="34" charset="0"/>
                        </a:rPr>
                        <a:t>six </a:t>
                      </a:r>
                      <a:r>
                        <a:rPr lang="fr-FR" sz="1200" b="1" dirty="0" smtClean="0">
                          <a:solidFill>
                            <a:srgbClr val="7030A0"/>
                          </a:solidFill>
                          <a:latin typeface="Arial" panose="020B0604020202020204" pitchFamily="34" charset="0"/>
                          <a:cs typeface="Arial" panose="020B0604020202020204" pitchFamily="34" charset="0"/>
                        </a:rPr>
                        <a:t>petits</a:t>
                      </a:r>
                      <a:r>
                        <a:rPr lang="fr-FR" sz="1200" b="1" dirty="0" smtClean="0">
                          <a:latin typeface="Arial" panose="020B0604020202020204" pitchFamily="34" charset="0"/>
                          <a:cs typeface="Arial" panose="020B0604020202020204" pitchFamily="34" charset="0"/>
                        </a:rPr>
                        <a:t> hérissons</a:t>
                      </a:r>
                      <a:r>
                        <a:rPr lang="fr-FR" sz="1200" b="1" baseline="0" dirty="0" smtClean="0">
                          <a:latin typeface="Arial" panose="020B0604020202020204" pitchFamily="34" charset="0"/>
                          <a:cs typeface="Arial" panose="020B0604020202020204" pitchFamily="34" charset="0"/>
                        </a:rPr>
                        <a:t> quittent le nid. Ils mangent une petite chenille.</a:t>
                      </a:r>
                      <a:endParaRPr lang="fr-FR" sz="1200" b="1" dirty="0" smtClean="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805151828"/>
              </p:ext>
            </p:extLst>
          </p:nvPr>
        </p:nvGraphicFramePr>
        <p:xfrm>
          <a:off x="0" y="2687476"/>
          <a:ext cx="6858000" cy="228600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err="1" smtClean="0">
                          <a:solidFill>
                            <a:schemeClr val="tx1"/>
                          </a:solidFill>
                          <a:latin typeface="Arial" panose="020B0604020202020204" pitchFamily="34" charset="0"/>
                          <a:ea typeface="Calibri" panose="020F0502020204030204" pitchFamily="34" charset="0"/>
                          <a:cs typeface="Arial" panose="020B0604020202020204" pitchFamily="34" charset="0"/>
                        </a:rPr>
                        <a:t>Poucette</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 (d’après un conte d’Andersen) </a:t>
                      </a:r>
                    </a:p>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(texte 2, semaine 2,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ou</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dirty="0" smtClean="0">
                          <a:solidFill>
                            <a:schemeClr val="tx1"/>
                          </a:solidFill>
                          <a:latin typeface="Arial" panose="020B0604020202020204" pitchFamily="34" charset="0"/>
                          <a:cs typeface="Arial" panose="020B0604020202020204" pitchFamily="34" charset="0"/>
                        </a:rPr>
                        <a:t>une fille, une fillette, un crapaud, une fleur, jouer (</a:t>
                      </a:r>
                      <a:r>
                        <a:rPr lang="fr-FR" sz="1200" b="0" dirty="0" smtClean="0">
                          <a:solidFill>
                            <a:srgbClr val="00B050"/>
                          </a:solidFill>
                          <a:latin typeface="Arial" panose="020B0604020202020204" pitchFamily="34" charset="0"/>
                          <a:cs typeface="Arial" panose="020B0604020202020204" pitchFamily="34" charset="0"/>
                        </a:rPr>
                        <a:t>elle joue</a:t>
                      </a:r>
                      <a:r>
                        <a:rPr lang="fr-FR" sz="1200" b="0" dirty="0" smtClean="0">
                          <a:solidFill>
                            <a:schemeClr val="tx1"/>
                          </a:solidFill>
                          <a:latin typeface="Arial" panose="020B0604020202020204" pitchFamily="34" charset="0"/>
                          <a:cs typeface="Arial" panose="020B0604020202020204" pitchFamily="34" charset="0"/>
                        </a:rPr>
                        <a:t>),</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dirty="0" smtClean="0">
                          <a:solidFill>
                            <a:schemeClr val="tx1"/>
                          </a:solidFill>
                          <a:latin typeface="Arial" panose="020B0604020202020204" pitchFamily="34" charset="0"/>
                          <a:cs typeface="Arial" panose="020B0604020202020204" pitchFamily="34" charset="0"/>
                        </a:rPr>
                        <a:t>se coucher,</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dirty="0" smtClean="0">
                          <a:solidFill>
                            <a:srgbClr val="7030A0"/>
                          </a:solidFill>
                          <a:latin typeface="Arial" panose="020B0604020202020204" pitchFamily="34" charset="0"/>
                          <a:cs typeface="Arial" panose="020B0604020202020204" pitchFamily="34" charset="0"/>
                        </a:rPr>
                        <a:t>vilain(e)</a:t>
                      </a:r>
                      <a:r>
                        <a:rPr lang="fr-FR" sz="1200" b="0" dirty="0" smtClean="0">
                          <a:solidFill>
                            <a:schemeClr val="tx1"/>
                          </a:solidFill>
                          <a:latin typeface="Arial" panose="020B0604020202020204" pitchFamily="34" charset="0"/>
                          <a:cs typeface="Arial" panose="020B0604020202020204" pitchFamily="34" charset="0"/>
                        </a:rPr>
                        <a:t>, </a:t>
                      </a:r>
                      <a:r>
                        <a:rPr lang="fr-FR" sz="1200" b="0" u="sng" dirty="0" smtClean="0">
                          <a:solidFill>
                            <a:schemeClr val="tx1"/>
                          </a:solidFill>
                          <a:latin typeface="Arial" panose="020B0604020202020204" pitchFamily="34" charset="0"/>
                          <a:cs typeface="Arial" panose="020B0604020202020204" pitchFamily="34" charset="0"/>
                        </a:rPr>
                        <a:t>pour</a:t>
                      </a:r>
                      <a:r>
                        <a:rPr lang="fr-FR" sz="1200" b="0" u="none" dirty="0" smtClean="0">
                          <a:solidFill>
                            <a:schemeClr val="tx1"/>
                          </a:solidFill>
                          <a:latin typeface="Arial" panose="020B0604020202020204" pitchFamily="34" charset="0"/>
                          <a:cs typeface="Arial" panose="020B0604020202020204" pitchFamily="34" charset="0"/>
                        </a:rPr>
                        <a:t>,</a:t>
                      </a:r>
                      <a:r>
                        <a:rPr lang="fr-FR" sz="1200" b="0" u="none" dirty="0" smtClean="0">
                          <a:solidFill>
                            <a:srgbClr val="7030A0"/>
                          </a:solidFill>
                          <a:latin typeface="Arial" panose="020B0604020202020204" pitchFamily="34" charset="0"/>
                          <a:cs typeface="Arial" panose="020B0604020202020204" pitchFamily="34" charset="0"/>
                        </a:rPr>
                        <a:t> </a:t>
                      </a:r>
                      <a:r>
                        <a:rPr lang="fr-FR" sz="1200" b="0" u="sng" dirty="0" smtClean="0">
                          <a:solidFill>
                            <a:schemeClr val="tx1"/>
                          </a:solidFill>
                          <a:latin typeface="Arial" panose="020B0604020202020204" pitchFamily="34" charset="0"/>
                          <a:cs typeface="Arial" panose="020B0604020202020204" pitchFamily="34" charset="0"/>
                        </a:rPr>
                        <a:t>sous</a:t>
                      </a:r>
                      <a:r>
                        <a:rPr lang="fr-FR" sz="1200" b="0" u="none" dirty="0" smtClean="0">
                          <a:solidFill>
                            <a:schemeClr val="tx1"/>
                          </a:solidFill>
                          <a:latin typeface="Arial" panose="020B0604020202020204" pitchFamily="34" charset="0"/>
                          <a:cs typeface="Arial" panose="020B0604020202020204" pitchFamily="34" charset="0"/>
                        </a:rPr>
                        <a:t>,</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avec</a:t>
                      </a:r>
                      <a:r>
                        <a:rPr lang="fr-FR" sz="1200" b="0" u="none" baseline="0" dirty="0" smtClean="0">
                          <a:solidFill>
                            <a:schemeClr val="tx1"/>
                          </a:solidFill>
                          <a:latin typeface="Arial" panose="020B0604020202020204" pitchFamily="34" charset="0"/>
                          <a:cs typeface="Arial" panose="020B0604020202020204" pitchFamily="34" charset="0"/>
                        </a:rPr>
                        <a:t>,</a:t>
                      </a:r>
                      <a:r>
                        <a:rPr lang="fr-FR" sz="1200" b="0" u="none" dirty="0" smtClean="0">
                          <a:solidFill>
                            <a:schemeClr val="tx1"/>
                          </a:solidFill>
                          <a:latin typeface="Arial" panose="020B0604020202020204" pitchFamily="34" charset="0"/>
                          <a:cs typeface="Arial" panose="020B0604020202020204" pitchFamily="34" charset="0"/>
                        </a:rPr>
                        <a:t> </a:t>
                      </a:r>
                      <a:r>
                        <a:rPr lang="fr-FR" sz="1200" b="0" u="sng" dirty="0" smtClean="0">
                          <a:solidFill>
                            <a:srgbClr val="7030A0"/>
                          </a:solidFill>
                          <a:latin typeface="Arial" panose="020B0604020202020204" pitchFamily="34" charset="0"/>
                          <a:cs typeface="Arial" panose="020B0604020202020204" pitchFamily="34" charset="0"/>
                        </a:rPr>
                        <a:t>aujourd’hui</a:t>
                      </a:r>
                      <a:r>
                        <a:rPr lang="fr-FR" sz="1200" b="0" u="none" dirty="0" smtClean="0">
                          <a:solidFill>
                            <a:srgbClr val="7030A0"/>
                          </a:solidFill>
                          <a:latin typeface="Arial" panose="020B0604020202020204" pitchFamily="34" charset="0"/>
                          <a:cs typeface="Arial" panose="020B0604020202020204" pitchFamily="34" charset="0"/>
                        </a:rPr>
                        <a:t>, </a:t>
                      </a:r>
                      <a:r>
                        <a:rPr lang="fr-FR" sz="1200" b="0" u="sng" dirty="0" smtClean="0">
                          <a:solidFill>
                            <a:srgbClr val="7030A0"/>
                          </a:solidFill>
                          <a:latin typeface="Arial" panose="020B0604020202020204" pitchFamily="34" charset="0"/>
                          <a:cs typeface="Arial" panose="020B0604020202020204" pitchFamily="34" charset="0"/>
                        </a:rPr>
                        <a:t>pendant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Aujourd’hui,</a:t>
                      </a:r>
                      <a:r>
                        <a:rPr lang="fr-FR" sz="1200" b="1" dirty="0" smtClean="0">
                          <a:latin typeface="Arial" panose="020B0604020202020204" pitchFamily="34" charset="0"/>
                          <a:cs typeface="Arial" panose="020B0604020202020204" pitchFamily="34" charset="0"/>
                        </a:rPr>
                        <a:t> la </a:t>
                      </a:r>
                      <a:r>
                        <a:rPr lang="fr-FR" sz="1200" b="1" dirty="0" smtClean="0">
                          <a:solidFill>
                            <a:schemeClr val="tx1"/>
                          </a:solidFill>
                          <a:latin typeface="Arial" panose="020B0604020202020204" pitchFamily="34" charset="0"/>
                          <a:cs typeface="Arial" panose="020B0604020202020204" pitchFamily="34" charset="0"/>
                        </a:rPr>
                        <a:t>fille </a:t>
                      </a:r>
                      <a:r>
                        <a:rPr lang="fr-FR" sz="1200" b="1" dirty="0" smtClean="0">
                          <a:latin typeface="Arial" panose="020B0604020202020204" pitchFamily="34" charset="0"/>
                          <a:cs typeface="Arial" panose="020B0604020202020204" pitchFamily="34" charset="0"/>
                        </a:rPr>
                        <a:t>/ </a:t>
                      </a:r>
                      <a:r>
                        <a:rPr lang="fr-FR" sz="1200" b="1" dirty="0" smtClean="0">
                          <a:solidFill>
                            <a:srgbClr val="7030A0"/>
                          </a:solidFill>
                          <a:latin typeface="Arial" panose="020B0604020202020204" pitchFamily="34" charset="0"/>
                          <a:cs typeface="Arial" panose="020B0604020202020204" pitchFamily="34" charset="0"/>
                        </a:rPr>
                        <a:t>fillette</a:t>
                      </a:r>
                      <a:r>
                        <a:rPr lang="fr-FR" sz="1200" b="1" dirty="0" smtClean="0">
                          <a:latin typeface="Arial" panose="020B0604020202020204" pitchFamily="34" charset="0"/>
                          <a:cs typeface="Arial" panose="020B0604020202020204" pitchFamily="34" charset="0"/>
                        </a:rPr>
                        <a:t> joue sous une </a:t>
                      </a:r>
                      <a:r>
                        <a:rPr lang="fr-FR" sz="1200" b="1" dirty="0" smtClean="0">
                          <a:solidFill>
                            <a:srgbClr val="7030A0"/>
                          </a:solidFill>
                          <a:latin typeface="Arial" panose="020B0604020202020204" pitchFamily="34" charset="0"/>
                          <a:cs typeface="Arial" panose="020B0604020202020204" pitchFamily="34" charset="0"/>
                        </a:rPr>
                        <a:t>vilaine</a:t>
                      </a:r>
                      <a:r>
                        <a:rPr lang="fr-FR" sz="1200" b="1" dirty="0" smtClean="0">
                          <a:latin typeface="Arial" panose="020B0604020202020204" pitchFamily="34" charset="0"/>
                          <a:cs typeface="Arial" panose="020B0604020202020204" pitchFamily="34" charset="0"/>
                        </a:rPr>
                        <a:t> fleur.</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Pendant six jours, </a:t>
                      </a:r>
                      <a:r>
                        <a:rPr lang="fr-FR" sz="1200" b="1" dirty="0" smtClean="0">
                          <a:solidFill>
                            <a:schemeClr val="tx1"/>
                          </a:solidFill>
                          <a:latin typeface="Arial" panose="020B0604020202020204" pitchFamily="34" charset="0"/>
                          <a:cs typeface="Arial" panose="020B0604020202020204" pitchFamily="34" charset="0"/>
                        </a:rPr>
                        <a:t>les filles /</a:t>
                      </a:r>
                      <a:r>
                        <a:rPr lang="fr-FR" sz="1200" b="1" baseline="0" dirty="0" smtClean="0">
                          <a:solidFill>
                            <a:schemeClr val="tx1"/>
                          </a:solidFill>
                          <a:latin typeface="Arial" panose="020B0604020202020204" pitchFamily="34" charset="0"/>
                          <a:cs typeface="Arial" panose="020B0604020202020204" pitchFamily="34" charset="0"/>
                        </a:rPr>
                        <a:t> </a:t>
                      </a:r>
                      <a:r>
                        <a:rPr lang="fr-FR" sz="1200" b="1" baseline="0" dirty="0" smtClean="0">
                          <a:solidFill>
                            <a:srgbClr val="7030A0"/>
                          </a:solidFill>
                          <a:latin typeface="Arial" panose="020B0604020202020204" pitchFamily="34" charset="0"/>
                          <a:cs typeface="Arial" panose="020B0604020202020204" pitchFamily="34" charset="0"/>
                        </a:rPr>
                        <a:t>les fillettes </a:t>
                      </a:r>
                      <a:r>
                        <a:rPr lang="fr-FR" sz="1200" b="1" dirty="0" smtClean="0">
                          <a:solidFill>
                            <a:schemeClr val="tx1"/>
                          </a:solidFill>
                          <a:latin typeface="Arial" panose="020B0604020202020204" pitchFamily="34" charset="0"/>
                          <a:cs typeface="Arial" panose="020B0604020202020204" pitchFamily="34" charset="0"/>
                        </a:rPr>
                        <a:t>jouent sous</a:t>
                      </a:r>
                      <a:r>
                        <a:rPr lang="fr-FR" sz="1200" b="1" baseline="0" dirty="0" smtClean="0">
                          <a:solidFill>
                            <a:schemeClr val="tx1"/>
                          </a:solidFill>
                          <a:latin typeface="Arial" panose="020B0604020202020204" pitchFamily="34" charset="0"/>
                          <a:cs typeface="Arial" panose="020B0604020202020204" pitchFamily="34" charset="0"/>
                        </a:rPr>
                        <a:t> les </a:t>
                      </a:r>
                      <a:r>
                        <a:rPr lang="fr-FR" sz="1200" b="1" baseline="0" dirty="0" smtClean="0">
                          <a:solidFill>
                            <a:srgbClr val="7030A0"/>
                          </a:solidFill>
                          <a:latin typeface="Arial" panose="020B0604020202020204" pitchFamily="34" charset="0"/>
                          <a:cs typeface="Arial" panose="020B0604020202020204" pitchFamily="34" charset="0"/>
                        </a:rPr>
                        <a:t>vilaines </a:t>
                      </a:r>
                      <a:r>
                        <a:rPr lang="fr-FR" sz="1200" b="1" baseline="0" dirty="0" smtClean="0">
                          <a:solidFill>
                            <a:schemeClr val="tx1"/>
                          </a:solidFill>
                          <a:latin typeface="Arial" panose="020B0604020202020204" pitchFamily="34" charset="0"/>
                          <a:cs typeface="Arial" panose="020B0604020202020204" pitchFamily="34" charset="0"/>
                        </a:rPr>
                        <a:t>fleurs avec un crapaud.</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latin typeface="Arial" panose="020B0604020202020204" pitchFamily="34" charset="0"/>
                          <a:cs typeface="Arial" panose="020B0604020202020204" pitchFamily="34" charset="0"/>
                        </a:rPr>
                        <a:t>Aujourd’hui </a:t>
                      </a:r>
                      <a:r>
                        <a:rPr lang="fr-FR" sz="1200" b="1" dirty="0" smtClean="0">
                          <a:solidFill>
                            <a:srgbClr val="7030A0"/>
                          </a:solidFill>
                          <a:latin typeface="Arial" panose="020B0604020202020204" pitchFamily="34" charset="0"/>
                          <a:cs typeface="Arial" panose="020B0604020202020204" pitchFamily="34" charset="0"/>
                        </a:rPr>
                        <a:t>et depuis trois</a:t>
                      </a:r>
                      <a:r>
                        <a:rPr lang="fr-FR" sz="1200" b="1" baseline="0" dirty="0" smtClean="0">
                          <a:solidFill>
                            <a:srgbClr val="7030A0"/>
                          </a:solidFill>
                          <a:latin typeface="Arial" panose="020B0604020202020204" pitchFamily="34" charset="0"/>
                          <a:cs typeface="Arial" panose="020B0604020202020204" pitchFamily="34" charset="0"/>
                        </a:rPr>
                        <a:t> jours</a:t>
                      </a:r>
                      <a:r>
                        <a:rPr lang="fr-FR" sz="1200" b="1" baseline="0" dirty="0" smtClean="0">
                          <a:latin typeface="Arial" panose="020B0604020202020204" pitchFamily="34" charset="0"/>
                          <a:cs typeface="Arial" panose="020B0604020202020204" pitchFamily="34" charset="0"/>
                        </a:rPr>
                        <a:t>, </a:t>
                      </a:r>
                      <a:r>
                        <a:rPr lang="fr-FR" sz="1200" b="1" baseline="0" dirty="0" smtClean="0">
                          <a:solidFill>
                            <a:schemeClr val="tx1"/>
                          </a:solidFill>
                          <a:latin typeface="Arial" panose="020B0604020202020204" pitchFamily="34" charset="0"/>
                          <a:cs typeface="Arial" panose="020B0604020202020204" pitchFamily="34" charset="0"/>
                        </a:rPr>
                        <a:t>le crapaud et </a:t>
                      </a:r>
                      <a:r>
                        <a:rPr lang="fr-FR" sz="1200" b="1" baseline="0" dirty="0" smtClean="0">
                          <a:latin typeface="Arial" panose="020B0604020202020204" pitchFamily="34" charset="0"/>
                          <a:cs typeface="Arial" panose="020B0604020202020204" pitchFamily="34" charset="0"/>
                        </a:rPr>
                        <a:t>les fillettes se couchent  pour jouer sous une </a:t>
                      </a:r>
                      <a:r>
                        <a:rPr lang="fr-FR" sz="1200" b="1" baseline="0" dirty="0" smtClean="0">
                          <a:solidFill>
                            <a:srgbClr val="7030A0"/>
                          </a:solidFill>
                          <a:latin typeface="Arial" panose="020B0604020202020204" pitchFamily="34" charset="0"/>
                          <a:cs typeface="Arial" panose="020B0604020202020204" pitchFamily="34" charset="0"/>
                        </a:rPr>
                        <a:t>vilaine</a:t>
                      </a:r>
                      <a:r>
                        <a:rPr lang="fr-FR" sz="1200" b="1" baseline="0" dirty="0" smtClean="0">
                          <a:latin typeface="Arial" panose="020B0604020202020204" pitchFamily="34" charset="0"/>
                          <a:cs typeface="Arial" panose="020B0604020202020204" pitchFamily="34" charset="0"/>
                        </a:rPr>
                        <a:t> fleur.</a:t>
                      </a:r>
                      <a:endParaRPr lang="fr-FR" sz="1200" b="1" dirty="0" smtClean="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0" y="0"/>
            <a:ext cx="6858000" cy="338554"/>
          </a:xfrm>
          <a:prstGeom prst="rect">
            <a:avLst/>
          </a:prstGeom>
          <a:noFill/>
        </p:spPr>
        <p:txBody>
          <a:bodyPr wrap="square" rtlCol="0">
            <a:spAutoFit/>
          </a:bodyPr>
          <a:lstStyle/>
          <a:p>
            <a:pPr algn="ctr"/>
            <a:r>
              <a:rPr lang="fr-FR" sz="1600" dirty="0" smtClean="0">
                <a:latin typeface="appleberry" pitchFamily="2" charset="0"/>
                <a:ea typeface="Always In My Heart" panose="02000603000000000000" pitchFamily="2" charset="0"/>
              </a:rPr>
              <a:t>Dictées (année 2 – Faire de la grammaire au CE1/CE2)</a:t>
            </a:r>
            <a:endParaRPr lang="fr-FR" sz="1600" dirty="0">
              <a:latin typeface="appleberry" pitchFamily="2" charset="0"/>
              <a:ea typeface="Always In My Heart" panose="02000603000000000000" pitchFamily="2"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2429815337"/>
              </p:ext>
            </p:extLst>
          </p:nvPr>
        </p:nvGraphicFramePr>
        <p:xfrm>
          <a:off x="0" y="5081137"/>
          <a:ext cx="6858000" cy="2252155"/>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err="1" smtClean="0">
                          <a:solidFill>
                            <a:schemeClr val="tx1"/>
                          </a:solidFill>
                          <a:latin typeface="Arial" panose="020B0604020202020204" pitchFamily="34" charset="0"/>
                          <a:ea typeface="Calibri" panose="020F0502020204030204" pitchFamily="34" charset="0"/>
                          <a:cs typeface="Arial" panose="020B0604020202020204" pitchFamily="34" charset="0"/>
                        </a:rPr>
                        <a:t>Poucette</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 (suite) </a:t>
                      </a:r>
                    </a:p>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(texte 3, semaine 3,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a:t>
                      </a:r>
                      <a:r>
                        <a:rPr lang="fr-FR" sz="1200" b="0" dirty="0" err="1" smtClean="0">
                          <a:solidFill>
                            <a:schemeClr val="bg1"/>
                          </a:solidFill>
                          <a:latin typeface="Arial" pitchFamily="34" charset="0"/>
                          <a:cs typeface="Arial" pitchFamily="34" charset="0"/>
                        </a:rPr>
                        <a:t>oi</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dirty="0" smtClean="0">
                          <a:solidFill>
                            <a:schemeClr val="tx1"/>
                          </a:solidFill>
                          <a:latin typeface="Arial" panose="020B0604020202020204" pitchFamily="34" charset="0"/>
                          <a:cs typeface="Arial" panose="020B0604020202020204" pitchFamily="34" charset="0"/>
                        </a:rPr>
                        <a:t>une souris, </a:t>
                      </a:r>
                      <a:r>
                        <a:rPr lang="fr-FR" sz="1200" b="0" dirty="0" smtClean="0">
                          <a:solidFill>
                            <a:srgbClr val="7030A0"/>
                          </a:solidFill>
                          <a:latin typeface="Arial" panose="020B0604020202020204" pitchFamily="34" charset="0"/>
                          <a:cs typeface="Arial" panose="020B0604020202020204" pitchFamily="34" charset="0"/>
                        </a:rPr>
                        <a:t>un souriceau,</a:t>
                      </a:r>
                      <a:r>
                        <a:rPr lang="fr-FR" sz="1200" b="0" dirty="0" smtClean="0">
                          <a:solidFill>
                            <a:schemeClr val="tx1"/>
                          </a:solidFill>
                          <a:latin typeface="Arial" panose="020B0604020202020204" pitchFamily="34" charset="0"/>
                          <a:cs typeface="Arial" panose="020B0604020202020204" pitchFamily="34" charset="0"/>
                        </a:rPr>
                        <a:t> le bois, la forêt, </a:t>
                      </a:r>
                      <a:r>
                        <a:rPr lang="fr-FR" sz="1200" b="0" dirty="0" smtClean="0">
                          <a:solidFill>
                            <a:srgbClr val="7030A0"/>
                          </a:solidFill>
                          <a:latin typeface="Arial" panose="020B0604020202020204" pitchFamily="34" charset="0"/>
                          <a:cs typeface="Arial" panose="020B0604020202020204" pitchFamily="34" charset="0"/>
                        </a:rPr>
                        <a:t>une histoire,</a:t>
                      </a:r>
                      <a:r>
                        <a:rPr lang="fr-FR" sz="1200" b="0" baseline="0" dirty="0" smtClean="0">
                          <a:solidFill>
                            <a:srgbClr val="7030A0"/>
                          </a:solidFill>
                          <a:latin typeface="Arial" panose="020B0604020202020204" pitchFamily="34" charset="0"/>
                          <a:cs typeface="Arial" panose="020B0604020202020204" pitchFamily="34" charset="0"/>
                        </a:rPr>
                        <a:t> </a:t>
                      </a:r>
                      <a:r>
                        <a:rPr lang="fr-FR" sz="1200" b="0" dirty="0" smtClean="0">
                          <a:solidFill>
                            <a:schemeClr val="tx1"/>
                          </a:solidFill>
                          <a:latin typeface="Arial" panose="020B0604020202020204" pitchFamily="34" charset="0"/>
                          <a:cs typeface="Arial" panose="020B0604020202020204" pitchFamily="34" charset="0"/>
                        </a:rPr>
                        <a:t>une voyage, elle a, ils ont, elle fait, froid(e)</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rgbClr val="7030A0"/>
                          </a:solidFill>
                          <a:latin typeface="Arial" panose="020B0604020202020204" pitchFamily="34" charset="0"/>
                          <a:cs typeface="Arial" panose="020B0604020202020204" pitchFamily="34" charset="0"/>
                        </a:rPr>
                        <a:t>tout à coup</a:t>
                      </a:r>
                      <a:r>
                        <a:rPr lang="fr-FR" sz="1200" b="0" u="none" baseline="0" dirty="0" smtClean="0">
                          <a:solidFill>
                            <a:srgbClr val="7030A0"/>
                          </a:solidFill>
                          <a:latin typeface="Arial" panose="020B0604020202020204" pitchFamily="34" charset="0"/>
                          <a:cs typeface="Arial" panose="020B0604020202020204" pitchFamily="34" charset="0"/>
                        </a:rPr>
                        <a:t>, </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tous</a:t>
                      </a:r>
                      <a:r>
                        <a:rPr lang="fr-FR" sz="1200" b="0" baseline="0" dirty="0" smtClean="0">
                          <a:solidFill>
                            <a:schemeClr val="tx1"/>
                          </a:solidFill>
                          <a:latin typeface="Arial" panose="020B0604020202020204" pitchFamily="34" charset="0"/>
                          <a:cs typeface="Arial" panose="020B0604020202020204" pitchFamily="34" charset="0"/>
                        </a:rPr>
                        <a:t> </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Aujourd’hui,</a:t>
                      </a:r>
                      <a:r>
                        <a:rPr lang="fr-FR" sz="1200" b="1" dirty="0" smtClean="0">
                          <a:latin typeface="Arial" panose="020B0604020202020204" pitchFamily="34" charset="0"/>
                          <a:cs typeface="Arial" panose="020B0604020202020204" pitchFamily="34" charset="0"/>
                        </a:rPr>
                        <a:t> dans le bois, la souris a</a:t>
                      </a:r>
                      <a:r>
                        <a:rPr lang="fr-FR" sz="1200" b="1" baseline="0" dirty="0" smtClean="0">
                          <a:latin typeface="Arial" panose="020B0604020202020204" pitchFamily="34" charset="0"/>
                          <a:cs typeface="Arial" panose="020B0604020202020204" pitchFamily="34" charset="0"/>
                        </a:rPr>
                        <a:t> froid. Elle </a:t>
                      </a:r>
                      <a:r>
                        <a:rPr lang="fr-FR" sz="1200" b="1" dirty="0" smtClean="0">
                          <a:latin typeface="Arial" panose="020B0604020202020204" pitchFamily="34" charset="0"/>
                          <a:cs typeface="Arial" panose="020B0604020202020204" pitchFamily="34" charset="0"/>
                        </a:rPr>
                        <a:t>fait un </a:t>
                      </a:r>
                      <a:r>
                        <a:rPr lang="fr-FR" sz="1200" b="1" dirty="0" smtClean="0">
                          <a:solidFill>
                            <a:schemeClr val="tx1"/>
                          </a:solidFill>
                          <a:latin typeface="Arial" panose="020B0604020202020204" pitchFamily="34" charset="0"/>
                          <a:cs typeface="Arial" panose="020B0604020202020204" pitchFamily="34" charset="0"/>
                        </a:rPr>
                        <a:t>grand </a:t>
                      </a:r>
                      <a:r>
                        <a:rPr lang="fr-FR" sz="1200" b="1" dirty="0" smtClean="0">
                          <a:latin typeface="Arial" panose="020B0604020202020204" pitchFamily="34" charset="0"/>
                          <a:cs typeface="Arial" panose="020B0604020202020204" pitchFamily="34" charset="0"/>
                        </a:rPr>
                        <a:t>voyage. </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Tout à coup</a:t>
                      </a:r>
                      <a:r>
                        <a:rPr lang="fr-FR" sz="1200" b="1" dirty="0" smtClean="0">
                          <a:solidFill>
                            <a:schemeClr val="tx1"/>
                          </a:solidFill>
                          <a:latin typeface="Arial" panose="020B0604020202020204" pitchFamily="34" charset="0"/>
                          <a:cs typeface="Arial" panose="020B0604020202020204" pitchFamily="34" charset="0"/>
                        </a:rPr>
                        <a:t>, les souris /</a:t>
                      </a:r>
                      <a:r>
                        <a:rPr lang="fr-FR" sz="1200" b="1" dirty="0" smtClean="0">
                          <a:solidFill>
                            <a:srgbClr val="7030A0"/>
                          </a:solidFill>
                          <a:latin typeface="Arial" panose="020B0604020202020204" pitchFamily="34" charset="0"/>
                          <a:cs typeface="Arial" panose="020B0604020202020204" pitchFamily="34" charset="0"/>
                        </a:rPr>
                        <a:t>souriceaux</a:t>
                      </a:r>
                      <a:r>
                        <a:rPr lang="fr-FR" sz="1200" b="1" baseline="0" dirty="0" smtClean="0">
                          <a:solidFill>
                            <a:schemeClr val="tx1"/>
                          </a:solidFill>
                          <a:latin typeface="Arial" panose="020B0604020202020204" pitchFamily="34" charset="0"/>
                          <a:cs typeface="Arial" panose="020B0604020202020204" pitchFamily="34" charset="0"/>
                        </a:rPr>
                        <a:t> ont froid dans la forêt.  Elles / </a:t>
                      </a:r>
                      <a:r>
                        <a:rPr lang="fr-FR" sz="1200" b="1" baseline="0" dirty="0" smtClean="0">
                          <a:solidFill>
                            <a:srgbClr val="7030A0"/>
                          </a:solidFill>
                          <a:latin typeface="Arial" panose="020B0604020202020204" pitchFamily="34" charset="0"/>
                          <a:cs typeface="Arial" panose="020B0604020202020204" pitchFamily="34" charset="0"/>
                        </a:rPr>
                        <a:t>ils</a:t>
                      </a:r>
                      <a:r>
                        <a:rPr lang="fr-FR" sz="1200" b="1" baseline="0" dirty="0" smtClean="0">
                          <a:solidFill>
                            <a:schemeClr val="tx1"/>
                          </a:solidFill>
                          <a:latin typeface="Arial" panose="020B0604020202020204" pitchFamily="34" charset="0"/>
                          <a:cs typeface="Arial" panose="020B0604020202020204" pitchFamily="34" charset="0"/>
                        </a:rPr>
                        <a:t> se couchent </a:t>
                      </a:r>
                      <a:r>
                        <a:rPr lang="fr-FR" sz="1200" b="1" baseline="0" dirty="0" smtClean="0">
                          <a:solidFill>
                            <a:srgbClr val="7030A0"/>
                          </a:solidFill>
                          <a:latin typeface="Arial" panose="020B0604020202020204" pitchFamily="34" charset="0"/>
                          <a:cs typeface="Arial" panose="020B0604020202020204" pitchFamily="34" charset="0"/>
                        </a:rPr>
                        <a:t>sous la mousse.</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rgbClr val="7030A0"/>
                          </a:solidFill>
                          <a:latin typeface="Arial" panose="020B0604020202020204" pitchFamily="34" charset="0"/>
                          <a:cs typeface="Arial" panose="020B0604020202020204" pitchFamily="34" charset="0"/>
                        </a:rPr>
                        <a:t>Dans mon histoire</a:t>
                      </a:r>
                      <a:r>
                        <a:rPr lang="fr-FR" sz="1200" b="1" dirty="0" smtClean="0">
                          <a:latin typeface="Arial" panose="020B0604020202020204" pitchFamily="34" charset="0"/>
                          <a:cs typeface="Arial" panose="020B0604020202020204" pitchFamily="34" charset="0"/>
                        </a:rPr>
                        <a:t>, une</a:t>
                      </a:r>
                      <a:r>
                        <a:rPr lang="fr-FR" sz="1200" b="1" baseline="0" dirty="0" smtClean="0">
                          <a:latin typeface="Arial" panose="020B0604020202020204" pitchFamily="34" charset="0"/>
                          <a:cs typeface="Arial" panose="020B0604020202020204" pitchFamily="34" charset="0"/>
                        </a:rPr>
                        <a:t> petite souris fait un voyage dans les bois. </a:t>
                      </a:r>
                      <a:r>
                        <a:rPr lang="fr-FR" sz="1200" b="1" baseline="0" dirty="0" smtClean="0">
                          <a:solidFill>
                            <a:srgbClr val="7030A0"/>
                          </a:solidFill>
                          <a:latin typeface="Arial" panose="020B0604020202020204" pitchFamily="34" charset="0"/>
                          <a:cs typeface="Arial" panose="020B0604020202020204" pitchFamily="34" charset="0"/>
                        </a:rPr>
                        <a:t>Tous les soirs, </a:t>
                      </a:r>
                      <a:r>
                        <a:rPr lang="fr-FR" sz="1200" b="1" baseline="0" dirty="0" smtClean="0">
                          <a:latin typeface="Arial" panose="020B0604020202020204" pitchFamily="34" charset="0"/>
                          <a:cs typeface="Arial" panose="020B0604020202020204" pitchFamily="34" charset="0"/>
                        </a:rPr>
                        <a:t>elle a froid </a:t>
                      </a:r>
                      <a:r>
                        <a:rPr lang="fr-FR" sz="1200" b="1" baseline="0" dirty="0" smtClean="0">
                          <a:solidFill>
                            <a:schemeClr val="tx1"/>
                          </a:solidFill>
                          <a:latin typeface="Arial" panose="020B0604020202020204" pitchFamily="34" charset="0"/>
                          <a:cs typeface="Arial" panose="020B0604020202020204" pitchFamily="34" charset="0"/>
                        </a:rPr>
                        <a:t>et se couche </a:t>
                      </a:r>
                      <a:r>
                        <a:rPr lang="fr-FR" sz="1200" b="1" baseline="0" dirty="0" smtClean="0">
                          <a:solidFill>
                            <a:srgbClr val="7030A0"/>
                          </a:solidFill>
                          <a:latin typeface="Arial" panose="020B0604020202020204" pitchFamily="34" charset="0"/>
                          <a:cs typeface="Arial" panose="020B0604020202020204" pitchFamily="34" charset="0"/>
                        </a:rPr>
                        <a:t>sur la mousse. </a:t>
                      </a:r>
                      <a:r>
                        <a:rPr lang="fr-FR" sz="1200" b="1" baseline="0" dirty="0" smtClean="0">
                          <a:solidFill>
                            <a:schemeClr val="tx1"/>
                          </a:solidFill>
                          <a:latin typeface="Arial" panose="020B0604020202020204" pitchFamily="34" charset="0"/>
                          <a:cs typeface="Arial" panose="020B0604020202020204" pitchFamily="34" charset="0"/>
                        </a:rPr>
                        <a:t>Il fait noir </a:t>
                      </a:r>
                      <a:r>
                        <a:rPr lang="fr-FR" sz="1200" b="1" baseline="0" dirty="0" smtClean="0">
                          <a:solidFill>
                            <a:srgbClr val="7030A0"/>
                          </a:solidFill>
                          <a:latin typeface="Arial" panose="020B0604020202020204" pitchFamily="34" charset="0"/>
                          <a:cs typeface="Arial" panose="020B0604020202020204" pitchFamily="34" charset="0"/>
                        </a:rPr>
                        <a:t>et les hérissons rôdent</a:t>
                      </a:r>
                      <a:r>
                        <a:rPr lang="fr-FR" sz="1200" b="1" baseline="0" dirty="0" smtClean="0">
                          <a:solidFill>
                            <a:schemeClr val="tx1"/>
                          </a:solidFill>
                          <a:latin typeface="Arial" panose="020B0604020202020204" pitchFamily="34" charset="0"/>
                          <a:cs typeface="Arial" panose="020B0604020202020204" pitchFamily="34" charset="0"/>
                        </a:rPr>
                        <a:t>.</a:t>
                      </a:r>
                      <a:endParaRPr lang="fr-FR" sz="1200" b="1" dirty="0" smtClean="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7" name="Tableau 6"/>
          <p:cNvGraphicFramePr>
            <a:graphicFrameLocks noGrp="1"/>
          </p:cNvGraphicFramePr>
          <p:nvPr>
            <p:extLst>
              <p:ext uri="{D42A27DB-BD31-4B8C-83A1-F6EECF244321}">
                <p14:modId xmlns:p14="http://schemas.microsoft.com/office/powerpoint/2010/main" val="1759113567"/>
              </p:ext>
            </p:extLst>
          </p:nvPr>
        </p:nvGraphicFramePr>
        <p:xfrm>
          <a:off x="0" y="7470965"/>
          <a:ext cx="6858000" cy="2435035"/>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err="1" smtClean="0">
                          <a:solidFill>
                            <a:schemeClr val="tx1"/>
                          </a:solidFill>
                          <a:latin typeface="Arial" panose="020B0604020202020204" pitchFamily="34" charset="0"/>
                          <a:ea typeface="Calibri" panose="020F0502020204030204" pitchFamily="34" charset="0"/>
                          <a:cs typeface="Arial" panose="020B0604020202020204" pitchFamily="34" charset="0"/>
                        </a:rPr>
                        <a:t>Poucette</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 et</a:t>
                      </a:r>
                      <a:r>
                        <a:rPr lang="fr-FR" sz="1200" b="1"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fr-FR" sz="1200" b="1" baseline="0" dirty="0" err="1" smtClean="0">
                          <a:solidFill>
                            <a:schemeClr val="tx1"/>
                          </a:solidFill>
                          <a:latin typeface="Arial" panose="020B0604020202020204" pitchFamily="34" charset="0"/>
                          <a:ea typeface="Calibri" panose="020F0502020204030204" pitchFamily="34" charset="0"/>
                          <a:cs typeface="Arial" panose="020B0604020202020204" pitchFamily="34" charset="0"/>
                        </a:rPr>
                        <a:t>Poucinette</a:t>
                      </a:r>
                      <a:r>
                        <a:rPr lang="fr-FR" sz="1200" b="1"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p>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(texte 4, semaine 4,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on</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rgbClr val="7030A0"/>
                          </a:solidFill>
                          <a:latin typeface="Arial" panose="020B0604020202020204" pitchFamily="34" charset="0"/>
                          <a:cs typeface="Arial" panose="020B0604020202020204" pitchFamily="34" charset="0"/>
                        </a:rPr>
                        <a:t>La montagne</a:t>
                      </a:r>
                      <a:r>
                        <a:rPr lang="fr-FR" sz="1200" b="0" u="none" dirty="0" smtClean="0">
                          <a:solidFill>
                            <a:schemeClr val="tx1"/>
                          </a:solidFill>
                          <a:latin typeface="Arial" panose="020B0604020202020204" pitchFamily="34" charset="0"/>
                          <a:cs typeface="Arial" panose="020B0604020202020204" pitchFamily="34" charset="0"/>
                        </a:rPr>
                        <a:t>, une hirondelle, un oiseau, le courage, la peur, </a:t>
                      </a:r>
                      <a:r>
                        <a:rPr lang="fr-FR" sz="1200" b="0" u="none" dirty="0" smtClean="0">
                          <a:solidFill>
                            <a:srgbClr val="7030A0"/>
                          </a:solidFill>
                          <a:latin typeface="Arial" panose="020B0604020202020204" pitchFamily="34" charset="0"/>
                          <a:cs typeface="Arial" panose="020B0604020202020204" pitchFamily="34" charset="0"/>
                        </a:rPr>
                        <a:t>guérir</a:t>
                      </a:r>
                      <a:r>
                        <a:rPr lang="fr-FR" sz="1200" b="0" u="none" dirty="0" smtClean="0">
                          <a:solidFill>
                            <a:schemeClr val="tx1"/>
                          </a:solidFill>
                          <a:latin typeface="Arial" panose="020B0604020202020204" pitchFamily="34" charset="0"/>
                          <a:cs typeface="Arial" panose="020B0604020202020204" pitchFamily="34" charset="0"/>
                        </a:rPr>
                        <a:t>, </a:t>
                      </a:r>
                      <a:r>
                        <a:rPr lang="fr-FR" sz="1200" b="0" u="none" dirty="0" smtClean="0">
                          <a:solidFill>
                            <a:srgbClr val="7030A0"/>
                          </a:solidFill>
                          <a:latin typeface="Arial" panose="020B0604020202020204" pitchFamily="34" charset="0"/>
                          <a:cs typeface="Arial" panose="020B0604020202020204" pitchFamily="34" charset="0"/>
                        </a:rPr>
                        <a:t>blesser</a:t>
                      </a:r>
                      <a:r>
                        <a:rPr lang="fr-FR" sz="1200" b="0" u="none" dirty="0" smtClean="0">
                          <a:solidFill>
                            <a:schemeClr val="tx1"/>
                          </a:solidFill>
                          <a:latin typeface="Arial" panose="020B0604020202020204" pitchFamily="34" charset="0"/>
                          <a:cs typeface="Arial" panose="020B0604020202020204" pitchFamily="34" charset="0"/>
                        </a:rPr>
                        <a:t>, partir, elles</a:t>
                      </a:r>
                      <a:r>
                        <a:rPr lang="fr-FR" sz="1200" b="0" u="none" baseline="0" dirty="0" smtClean="0">
                          <a:solidFill>
                            <a:schemeClr val="tx1"/>
                          </a:solidFill>
                          <a:latin typeface="Arial" panose="020B0604020202020204" pitchFamily="34" charset="0"/>
                          <a:cs typeface="Arial" panose="020B0604020202020204" pitchFamily="34" charset="0"/>
                        </a:rPr>
                        <a:t> n’ont, heureux(se), beau, </a:t>
                      </a:r>
                      <a:r>
                        <a:rPr lang="fr-FR" sz="1200" b="0" u="sng" baseline="0" dirty="0" smtClean="0">
                          <a:solidFill>
                            <a:srgbClr val="7030A0"/>
                          </a:solidFill>
                          <a:latin typeface="Arial" panose="020B0604020202020204" pitchFamily="34" charset="0"/>
                          <a:cs typeface="Arial" panose="020B0604020202020204" pitchFamily="34" charset="0"/>
                        </a:rPr>
                        <a:t>près</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assez</a:t>
                      </a:r>
                      <a:r>
                        <a:rPr lang="fr-FR" sz="1200" b="0" u="none" baseline="0" dirty="0" smtClean="0">
                          <a:solidFill>
                            <a:schemeClr val="tx1"/>
                          </a:solidFill>
                          <a:latin typeface="Arial" panose="020B0604020202020204" pitchFamily="34" charset="0"/>
                          <a:cs typeface="Arial" panose="020B0604020202020204" pitchFamily="34" charset="0"/>
                        </a:rPr>
                        <a:t>,</a:t>
                      </a:r>
                      <a:r>
                        <a:rPr lang="fr-FR" sz="1200" b="1" u="none" baseline="0" dirty="0" smtClean="0">
                          <a:solidFill>
                            <a:schemeClr val="tx1"/>
                          </a:solidFill>
                          <a:latin typeface="Arial" panose="020B0604020202020204" pitchFamily="34" charset="0"/>
                          <a:cs typeface="Arial" panose="020B0604020202020204" pitchFamily="34" charset="0"/>
                        </a:rPr>
                        <a:t> </a:t>
                      </a:r>
                      <a:endParaRPr lang="fr-FR" sz="1200" b="1"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Près de la montagne,</a:t>
                      </a:r>
                      <a:r>
                        <a:rPr lang="fr-FR" sz="1200" b="1" dirty="0" smtClean="0">
                          <a:latin typeface="Arial" panose="020B0604020202020204" pitchFamily="34" charset="0"/>
                          <a:cs typeface="Arial" panose="020B0604020202020204" pitchFamily="34" charset="0"/>
                        </a:rPr>
                        <a:t> les hirondelles sont</a:t>
                      </a:r>
                      <a:r>
                        <a:rPr lang="fr-FR" sz="1200" b="1" baseline="0" dirty="0" smtClean="0">
                          <a:latin typeface="Arial" panose="020B0604020202020204" pitchFamily="34" charset="0"/>
                          <a:cs typeface="Arial" panose="020B0604020202020204" pitchFamily="34" charset="0"/>
                        </a:rPr>
                        <a:t> heureuses: elles n’ont pas peur de partir.</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Blessée mais courageuse</a:t>
                      </a:r>
                      <a:r>
                        <a:rPr lang="fr-FR" sz="1200" b="1" dirty="0" smtClean="0">
                          <a:latin typeface="Arial" panose="020B0604020202020204" pitchFamily="34" charset="0"/>
                          <a:cs typeface="Arial" panose="020B0604020202020204" pitchFamily="34" charset="0"/>
                        </a:rPr>
                        <a:t>, l’hirondelle noire raconte son long voyage </a:t>
                      </a:r>
                      <a:r>
                        <a:rPr lang="fr-FR" sz="1200" b="1" dirty="0" smtClean="0">
                          <a:solidFill>
                            <a:schemeClr val="tx1"/>
                          </a:solidFill>
                          <a:latin typeface="Arial" panose="020B0604020202020204" pitchFamily="34" charset="0"/>
                          <a:cs typeface="Arial" panose="020B0604020202020204" pitchFamily="34" charset="0"/>
                        </a:rPr>
                        <a:t>à</a:t>
                      </a:r>
                      <a:r>
                        <a:rPr lang="fr-FR" sz="1200" b="1" baseline="0" dirty="0" smtClean="0">
                          <a:solidFill>
                            <a:schemeClr val="tx1"/>
                          </a:solidFill>
                          <a:latin typeface="Arial" panose="020B0604020202020204" pitchFamily="34" charset="0"/>
                          <a:cs typeface="Arial" panose="020B0604020202020204" pitchFamily="34" charset="0"/>
                        </a:rPr>
                        <a:t> son ami l’oiseau</a:t>
                      </a:r>
                      <a:r>
                        <a:rPr lang="fr-FR" sz="1200" b="1" dirty="0" smtClean="0">
                          <a:latin typeface="Arial" panose="020B0604020202020204" pitchFamily="34" charset="0"/>
                          <a:cs typeface="Arial" panose="020B0604020202020204" pitchFamily="34" charset="0"/>
                        </a:rPr>
                        <a:t>.</a:t>
                      </a:r>
                      <a:r>
                        <a:rPr lang="fr-FR" sz="1200" b="1" baseline="0" dirty="0" smtClean="0">
                          <a:latin typeface="Arial" panose="020B0604020202020204" pitchFamily="34" charset="0"/>
                          <a:cs typeface="Arial" panose="020B0604020202020204" pitchFamily="34" charset="0"/>
                        </a:rPr>
                        <a:t> Elle n’est pas heureuse, </a:t>
                      </a:r>
                      <a:r>
                        <a:rPr lang="fr-FR" sz="1200" b="1" baseline="0" dirty="0" smtClean="0">
                          <a:solidFill>
                            <a:srgbClr val="7030A0"/>
                          </a:solidFill>
                          <a:latin typeface="Arial" panose="020B0604020202020204" pitchFamily="34" charset="0"/>
                          <a:cs typeface="Arial" panose="020B0604020202020204" pitchFamily="34" charset="0"/>
                        </a:rPr>
                        <a:t>ni assez guérie pour repartir. </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Avec courage, l’ hirondelle vole </a:t>
                      </a:r>
                      <a:r>
                        <a:rPr lang="fr-FR" sz="1200" b="1" dirty="0" smtClean="0">
                          <a:solidFill>
                            <a:schemeClr val="tx1"/>
                          </a:solidFill>
                          <a:latin typeface="Arial" panose="020B0604020202020204" pitchFamily="34" charset="0"/>
                          <a:cs typeface="Arial" panose="020B0604020202020204" pitchFamily="34" charset="0"/>
                        </a:rPr>
                        <a:t>loin de la forêt</a:t>
                      </a:r>
                      <a:r>
                        <a:rPr lang="fr-FR" sz="1200" b="1" dirty="0" smtClean="0">
                          <a:latin typeface="Arial" panose="020B0604020202020204" pitchFamily="34" charset="0"/>
                          <a:cs typeface="Arial" panose="020B0604020202020204" pitchFamily="34" charset="0"/>
                        </a:rPr>
                        <a:t>,</a:t>
                      </a:r>
                      <a:r>
                        <a:rPr lang="fr-FR" sz="1200" b="1" baseline="0" dirty="0" smtClean="0">
                          <a:latin typeface="Arial" panose="020B0604020202020204" pitchFamily="34" charset="0"/>
                          <a:cs typeface="Arial" panose="020B0604020202020204" pitchFamily="34" charset="0"/>
                        </a:rPr>
                        <a:t> </a:t>
                      </a:r>
                      <a:r>
                        <a:rPr lang="fr-FR" sz="1200" b="1" baseline="0" dirty="0" smtClean="0">
                          <a:solidFill>
                            <a:srgbClr val="7030A0"/>
                          </a:solidFill>
                          <a:latin typeface="Arial" panose="020B0604020202020204" pitchFamily="34" charset="0"/>
                          <a:cs typeface="Arial" panose="020B0604020202020204" pitchFamily="34" charset="0"/>
                        </a:rPr>
                        <a:t>en direction des montagnes</a:t>
                      </a:r>
                      <a:r>
                        <a:rPr lang="fr-FR" sz="1200" b="1" baseline="0" dirty="0" smtClean="0">
                          <a:latin typeface="Arial" panose="020B0604020202020204" pitchFamily="34" charset="0"/>
                          <a:cs typeface="Arial" panose="020B0604020202020204" pitchFamily="34" charset="0"/>
                        </a:rPr>
                        <a:t>. Elle est </a:t>
                      </a:r>
                      <a:r>
                        <a:rPr lang="fr-FR" sz="1200" b="1" dirty="0" smtClean="0">
                          <a:latin typeface="Arial" panose="020B0604020202020204" pitchFamily="34" charset="0"/>
                          <a:cs typeface="Arial" panose="020B0604020202020204" pitchFamily="34" charset="0"/>
                        </a:rPr>
                        <a:t>heureuse de partir.</a:t>
                      </a:r>
                      <a:r>
                        <a:rPr lang="fr-FR" sz="1200" b="1" baseline="0" dirty="0" smtClean="0">
                          <a:latin typeface="Arial" panose="020B0604020202020204" pitchFamily="34" charset="0"/>
                          <a:cs typeface="Arial" panose="020B0604020202020204" pitchFamily="34" charset="0"/>
                        </a:rPr>
                        <a:t> Elle croise des beaux oiseaux. </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63424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02124159"/>
              </p:ext>
            </p:extLst>
          </p:nvPr>
        </p:nvGraphicFramePr>
        <p:xfrm>
          <a:off x="0" y="0"/>
          <a:ext cx="6858000" cy="2928216"/>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(semaine 7, période 4)</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mots invariables</a:t>
                      </a:r>
                    </a:p>
                    <a:p>
                      <a:pPr algn="ctr"/>
                      <a:r>
                        <a:rPr lang="fr-FR" sz="1200" b="0" dirty="0" smtClean="0">
                          <a:solidFill>
                            <a:schemeClr val="bg1"/>
                          </a:solidFill>
                          <a:latin typeface="Arial" pitchFamily="34" charset="0"/>
                          <a:cs typeface="Arial" pitchFamily="34" charset="0"/>
                        </a:rPr>
                        <a:t>(révisions)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avant, devant</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quelques, quelle, </a:t>
                      </a:r>
                      <a:r>
                        <a:rPr lang="fr-FR" sz="1200" b="0" u="sng" dirty="0" smtClean="0">
                          <a:solidFill>
                            <a:schemeClr val="tx1"/>
                          </a:solidFill>
                          <a:latin typeface="Arial" panose="020B0604020202020204" pitchFamily="34" charset="0"/>
                          <a:cs typeface="Arial" panose="020B0604020202020204" pitchFamily="34" charset="0"/>
                        </a:rPr>
                        <a:t>quelqu’un, quelquefois, </a:t>
                      </a:r>
                      <a:r>
                        <a:rPr lang="fr-FR" sz="1200" b="0" u="none" baseline="0" dirty="0" smtClean="0">
                          <a:solidFill>
                            <a:schemeClr val="tx1"/>
                          </a:solidFill>
                          <a:latin typeface="Arial" panose="020B0604020202020204" pitchFamily="34" charset="0"/>
                          <a:cs typeface="Arial" panose="020B0604020202020204" pitchFamily="34" charset="0"/>
                        </a:rPr>
                        <a:t>parfois</a:t>
                      </a:r>
                      <a:endParaRPr lang="fr-FR" sz="1200" b="0" u="sng" dirty="0" smtClean="0">
                        <a:solidFill>
                          <a:schemeClr val="tx1"/>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autrefois, hier, </a:t>
                      </a:r>
                    </a:p>
                    <a:p>
                      <a:pPr marL="0" marR="0" lvl="0" indent="0" algn="l" defTabSz="685800" rtl="0" eaLnBrk="1" fontAlgn="auto" latinLnBrk="0" hangingPunct="1">
                        <a:lnSpc>
                          <a:spcPct val="100000"/>
                        </a:lnSpc>
                        <a:spcBef>
                          <a:spcPts val="0"/>
                        </a:spcBef>
                        <a:spcAft>
                          <a:spcPts val="0"/>
                        </a:spcAft>
                        <a:buClrTx/>
                        <a:buSzTx/>
                        <a:buFontTx/>
                        <a:buNone/>
                        <a:tabLst/>
                        <a:defRPr/>
                      </a:pPr>
                      <a:endParaRPr lang="fr-FR" sz="1200" b="0" u="none" dirty="0" smtClean="0">
                        <a:solidFill>
                          <a:schemeClr val="tx1"/>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contre, même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partout, sans, puis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jusqu’à,</a:t>
                      </a:r>
                      <a:r>
                        <a:rPr lang="fr-FR" sz="1200" b="0" u="none" baseline="0" dirty="0" smtClean="0">
                          <a:solidFill>
                            <a:schemeClr val="tx1"/>
                          </a:solidFill>
                          <a:latin typeface="Arial" panose="020B0604020202020204" pitchFamily="34" charset="0"/>
                          <a:cs typeface="Arial" panose="020B0604020202020204" pitchFamily="34" charset="0"/>
                        </a:rPr>
                        <a:t>, lorsque</a:t>
                      </a:r>
                      <a:endParaRPr lang="fr-FR" sz="1200" b="0" u="none" dirty="0" smtClean="0">
                        <a:solidFill>
                          <a:schemeClr val="tx1"/>
                        </a:solidFill>
                        <a:latin typeface="Arial" panose="020B060402020202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souvent, </a:t>
                      </a:r>
                      <a:r>
                        <a:rPr lang="fr-FR" sz="1200" b="0" u="none" baseline="0" dirty="0" smtClean="0">
                          <a:solidFill>
                            <a:schemeClr val="tx1"/>
                          </a:solidFill>
                          <a:latin typeface="Arial" panose="020B0604020202020204" pitchFamily="34" charset="0"/>
                          <a:cs typeface="Arial" panose="020B0604020202020204" pitchFamily="34" charset="0"/>
                        </a:rPr>
                        <a:t>longtemps</a:t>
                      </a:r>
                      <a:endParaRPr lang="fr-FR" sz="1200" b="0" u="none"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latin typeface="Arial" panose="020B0604020202020204" pitchFamily="34" charset="0"/>
                          <a:cs typeface="Arial" panose="020B0604020202020204" pitchFamily="34" charset="0"/>
                        </a:rPr>
                        <a:t>Mémorisation avec les 5 étapes / recherche et associations</a:t>
                      </a:r>
                      <a:r>
                        <a:rPr lang="fr-FR" sz="1200" b="1" baseline="0" dirty="0" smtClean="0">
                          <a:latin typeface="Arial" panose="020B0604020202020204" pitchFamily="34" charset="0"/>
                          <a:cs typeface="Arial" panose="020B0604020202020204" pitchFamily="34" charset="0"/>
                        </a:rPr>
                        <a:t> par analogie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solidFill>
                            <a:schemeClr val="tx1"/>
                          </a:solidFill>
                          <a:latin typeface="Arial" panose="020B0604020202020204" pitchFamily="34" charset="0"/>
                          <a:cs typeface="Arial" panose="020B0604020202020204" pitchFamily="34" charset="0"/>
                        </a:rPr>
                        <a:t>dictée partagée (par 2)</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Arial" panose="020B0604020202020204" pitchFamily="34" charset="0"/>
                          <a:cs typeface="Arial" panose="020B0604020202020204" pitchFamily="34" charset="0"/>
                        </a:rPr>
                        <a:t>dictée de mots sur le cahier du jour</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53987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726257692"/>
              </p:ext>
            </p:extLst>
          </p:nvPr>
        </p:nvGraphicFramePr>
        <p:xfrm>
          <a:off x="0" y="41910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Une bonne surprise pour </a:t>
                      </a:r>
                      <a:r>
                        <a:rPr lang="fr-FR" sz="1200" b="1" dirty="0" err="1" smtClean="0">
                          <a:solidFill>
                            <a:schemeClr val="tx1"/>
                          </a:solidFill>
                          <a:latin typeface="Arial" panose="020B0604020202020204" pitchFamily="34" charset="0"/>
                          <a:cs typeface="Arial" panose="020B0604020202020204" pitchFamily="34" charset="0"/>
                        </a:rPr>
                        <a:t>Lilou</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21, semaine 1, période 5)</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l’apostrophe</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dirty="0" smtClean="0">
                          <a:solidFill>
                            <a:schemeClr val="tx1"/>
                          </a:solidFill>
                          <a:latin typeface="Arial" panose="020B0604020202020204" pitchFamily="34" charset="0"/>
                          <a:cs typeface="Arial" panose="020B0604020202020204" pitchFamily="34" charset="0"/>
                        </a:rPr>
                        <a:t>une année, un anorak,</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dirty="0" smtClean="0">
                          <a:solidFill>
                            <a:schemeClr val="tx1"/>
                          </a:solidFill>
                          <a:latin typeface="Arial" panose="020B0604020202020204" pitchFamily="34" charset="0"/>
                          <a:cs typeface="Arial" panose="020B0604020202020204" pitchFamily="34" charset="0"/>
                        </a:rPr>
                        <a:t>une mitaine, s’habiller, s’avancer, regarder, polaire, dernier,</a:t>
                      </a:r>
                      <a:r>
                        <a:rPr lang="fr-FR" sz="1200" b="0" baseline="0" dirty="0" smtClean="0">
                          <a:solidFill>
                            <a:schemeClr val="tx1"/>
                          </a:solidFill>
                          <a:latin typeface="Arial" panose="020B0604020202020204" pitchFamily="34" charset="0"/>
                          <a:cs typeface="Arial" panose="020B0604020202020204" pitchFamily="34" charset="0"/>
                        </a:rPr>
                        <a:t> dernière,</a:t>
                      </a:r>
                      <a:r>
                        <a:rPr lang="fr-FR" sz="1200" b="0" dirty="0" smtClean="0">
                          <a:solidFill>
                            <a:schemeClr val="tx1"/>
                          </a:solidFill>
                          <a:latin typeface="Arial" panose="020B0604020202020204" pitchFamily="34" charset="0"/>
                          <a:cs typeface="Arial" panose="020B0604020202020204" pitchFamily="34" charset="0"/>
                        </a:rPr>
                        <a:t> fourré(e), </a:t>
                      </a:r>
                      <a:r>
                        <a:rPr lang="fr-FR" sz="1200" b="0" u="sng" dirty="0" smtClean="0">
                          <a:solidFill>
                            <a:schemeClr val="tx1"/>
                          </a:solidFill>
                          <a:latin typeface="Arial" panose="020B0604020202020204" pitchFamily="34" charset="0"/>
                          <a:cs typeface="Arial" panose="020B0604020202020204" pitchFamily="34" charset="0"/>
                        </a:rPr>
                        <a:t>dehors</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L’hiver est froid,</a:t>
                      </a:r>
                      <a:r>
                        <a:rPr lang="fr-FR" b="1" baseline="0" dirty="0" smtClean="0"/>
                        <a:t> davantage que l’année dernière! Il faut s’habiller chaudement dehors. Ces anoraks sont très épais!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L’oiseau s’avance sur</a:t>
                      </a:r>
                      <a:r>
                        <a:rPr lang="fr-FR" b="1" baseline="0" dirty="0" smtClean="0"/>
                        <a:t> la terrasse. Ils n’a pas d’anorak mais un duvet épais et de belles plumes qui l’aident à se protéger du froid.</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L’année dernière, comme</a:t>
                      </a:r>
                      <a:r>
                        <a:rPr lang="fr-FR" b="1" baseline="0" dirty="0" smtClean="0"/>
                        <a:t> il faisait très froid, j’ai acheté </a:t>
                      </a:r>
                      <a:r>
                        <a:rPr lang="fr-FR" b="1" dirty="0" smtClean="0"/>
                        <a:t>des vêtements chauds. As-tu regardé l’anorak bleu en laine polaire</a:t>
                      </a:r>
                      <a:r>
                        <a:rPr lang="fr-FR" b="1" baseline="0" dirty="0" smtClean="0"/>
                        <a:t>, les mitaines très épaisses et mes bottes fourrées que je porte? Je n’ai jamais froid lorsque je vais dehors!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725749030"/>
              </p:ext>
            </p:extLst>
          </p:nvPr>
        </p:nvGraphicFramePr>
        <p:xfrm>
          <a:off x="0" y="3452694"/>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Quand Dylan et moi, Tom, nous serons grands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22, semaine 2, période 5)</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L’apostrophe</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 avion, le pays, un monument, le dos, voyager, s’arrêter, démarrer, accompagner, anglais(e), </a:t>
                      </a:r>
                      <a:r>
                        <a:rPr lang="fr-FR" sz="1200" b="0" u="sng" dirty="0" smtClean="0">
                          <a:solidFill>
                            <a:schemeClr val="tx1"/>
                          </a:solidFill>
                          <a:latin typeface="Arial" panose="020B0604020202020204" pitchFamily="34" charset="0"/>
                          <a:cs typeface="Arial" panose="020B0604020202020204" pitchFamily="34" charset="0"/>
                        </a:rPr>
                        <a:t>désormais, bientôt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Désormais, ils voyageront en Asie avec seulement leur sac à dos</a:t>
                      </a:r>
                      <a:r>
                        <a:rPr lang="fr-FR" b="1" baseline="0" dirty="0" smtClean="0"/>
                        <a:t>.</a:t>
                      </a:r>
                      <a:r>
                        <a:rPr lang="fr-FR" b="1" dirty="0" smtClean="0"/>
                        <a:t> Ils ne visiteront plus le pays avec</a:t>
                      </a:r>
                      <a:r>
                        <a:rPr lang="fr-FR" b="1" baseline="0" dirty="0" smtClean="0"/>
                        <a:t> la guide anglaise ou en prenant l’avion entre chaque ville.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 voyage s’arrêtera</a:t>
                      </a:r>
                      <a:r>
                        <a:rPr lang="fr-FR" b="1" baseline="0" dirty="0" smtClean="0"/>
                        <a:t> bientôt. Nous visiterons  ce beau monument dans Pékin et nous reprendrons l’avion vers Paris. Le vol durera longtemps.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Dès demain,</a:t>
                      </a:r>
                      <a:r>
                        <a:rPr lang="fr-FR" b="1" baseline="0" dirty="0" smtClean="0"/>
                        <a:t> pour démarrer</a:t>
                      </a:r>
                      <a:r>
                        <a:rPr lang="fr-FR" b="1" dirty="0" smtClean="0"/>
                        <a:t> mon voyage en</a:t>
                      </a:r>
                      <a:r>
                        <a:rPr lang="fr-FR" b="1" baseline="0" dirty="0" smtClean="0"/>
                        <a:t> Chine, je volerai à bord d’un petit avion qui s’arrêtera souvent. Je visiterai les plus beaux monuments de Pékin! Désormais, les deux guides qui m’accompagneront ne parleront plus qu’en anglais. </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0" y="0"/>
            <a:ext cx="6858000" cy="338554"/>
          </a:xfrm>
          <a:prstGeom prst="rect">
            <a:avLst/>
          </a:prstGeom>
          <a:noFill/>
        </p:spPr>
        <p:txBody>
          <a:bodyPr wrap="square" rtlCol="0">
            <a:spAutoFit/>
          </a:bodyPr>
          <a:lstStyle/>
          <a:p>
            <a:pPr algn="ctr"/>
            <a:r>
              <a:rPr lang="fr-FR" sz="1600" dirty="0" smtClean="0">
                <a:latin typeface="appleberry" pitchFamily="2" charset="0"/>
                <a:ea typeface="Always In My Heart" panose="02000603000000000000" pitchFamily="2" charset="0"/>
              </a:rPr>
              <a:t>Dictées (année 2 – Faire de la grammaire au CE1/CE2)</a:t>
            </a:r>
            <a:endParaRPr lang="fr-FR" sz="1600" dirty="0">
              <a:latin typeface="appleberry" pitchFamily="2" charset="0"/>
              <a:ea typeface="Always In My Heart" panose="02000603000000000000" pitchFamily="2"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2297410437"/>
              </p:ext>
            </p:extLst>
          </p:nvPr>
        </p:nvGraphicFramePr>
        <p:xfrm>
          <a:off x="0" y="6486288"/>
          <a:ext cx="6858000" cy="301752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Au parc de la Préhistoire (1)</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17, semaine 3,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Les accords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une poupée, un drap, monsieur,</a:t>
                      </a:r>
                      <a:r>
                        <a:rPr lang="fr-FR" sz="1200" b="0" baseline="0" dirty="0" smtClean="0">
                          <a:solidFill>
                            <a:schemeClr val="tx1"/>
                          </a:solidFill>
                          <a:latin typeface="Arial" panose="020B0604020202020204" pitchFamily="34" charset="0"/>
                          <a:cs typeface="Arial" panose="020B0604020202020204" pitchFamily="34" charset="0"/>
                        </a:rPr>
                        <a:t> le couvert, une carafe, élégant(e), lourd(e), dressé(e), </a:t>
                      </a:r>
                      <a:r>
                        <a:rPr lang="fr-FR" sz="1200" b="0" dirty="0" smtClean="0">
                          <a:solidFill>
                            <a:schemeClr val="tx1"/>
                          </a:solidFill>
                          <a:latin typeface="Arial" panose="020B0604020202020204" pitchFamily="34" charset="0"/>
                          <a:cs typeface="Arial" panose="020B0604020202020204" pitchFamily="34" charset="0"/>
                        </a:rPr>
                        <a:t>gigantesque, immense, </a:t>
                      </a:r>
                      <a:r>
                        <a:rPr lang="fr-FR" sz="1200" b="0" u="sng" dirty="0" smtClean="0">
                          <a:solidFill>
                            <a:schemeClr val="tx1"/>
                          </a:solidFill>
                          <a:latin typeface="Arial" panose="020B0604020202020204" pitchFamily="34" charset="0"/>
                          <a:cs typeface="Arial" panose="020B0604020202020204" pitchFamily="34" charset="0"/>
                        </a:rPr>
                        <a:t>bien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Tu dormiras dans ce lit gigantesque, perdu sur les lourds draps que tu n’arriveras pas à soulever.</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Dans le pays des Géants, les maisons sont gigantesques. L’enfant</a:t>
                      </a:r>
                      <a:r>
                        <a:rPr lang="fr-FR" b="1" baseline="0" dirty="0" smtClean="0"/>
                        <a:t> </a:t>
                      </a:r>
                      <a:r>
                        <a:rPr lang="fr-FR" b="1" dirty="0" smtClean="0"/>
                        <a:t>dormira</a:t>
                      </a:r>
                      <a:r>
                        <a:rPr lang="fr-FR" b="1" baseline="0" dirty="0" smtClean="0"/>
                        <a:t> avec les poupées car il ne montera pas sur les immenses lits. Ils seront bien trop hauts!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Dans</a:t>
                      </a:r>
                      <a:r>
                        <a:rPr lang="fr-FR" b="1" baseline="0" dirty="0" smtClean="0"/>
                        <a:t> la maison des poupées de Monsieur Gigantesque, Mattéo trouvera un bon lit à sa taille. Il dormira bien dans de jolies draps fleuris. Sur la table dressée, il pourra utiliser les couverts argentés et l’élégante carafe pour déjeuner. Il utilisera même une grande serviette brodée.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1349630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015402044"/>
              </p:ext>
            </p:extLst>
          </p:nvPr>
        </p:nvGraphicFramePr>
        <p:xfrm>
          <a:off x="0" y="0"/>
          <a:ext cx="6858000" cy="301752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Un </a:t>
                      </a:r>
                      <a:r>
                        <a:rPr lang="fr-FR" sz="1200" b="1" dirty="0" err="1" smtClean="0">
                          <a:solidFill>
                            <a:schemeClr val="tx1"/>
                          </a:solidFill>
                          <a:latin typeface="Arial" panose="020B0604020202020204" pitchFamily="34" charset="0"/>
                          <a:cs typeface="Arial" panose="020B0604020202020204" pitchFamily="34" charset="0"/>
                        </a:rPr>
                        <a:t>animasque</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24, semaine 4, période 5)</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Les accords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une marionnette, une jambe, la</a:t>
                      </a:r>
                      <a:r>
                        <a:rPr lang="fr-FR" sz="1200" b="0" u="none" baseline="0" dirty="0" smtClean="0">
                          <a:solidFill>
                            <a:schemeClr val="tx1"/>
                          </a:solidFill>
                          <a:latin typeface="Arial" panose="020B0604020202020204" pitchFamily="34" charset="0"/>
                          <a:cs typeface="Arial" panose="020B0604020202020204" pitchFamily="34" charset="0"/>
                        </a:rPr>
                        <a:t> laine, </a:t>
                      </a:r>
                      <a:r>
                        <a:rPr lang="fr-FR" sz="1200" b="0" u="none" dirty="0" smtClean="0">
                          <a:solidFill>
                            <a:schemeClr val="tx1"/>
                          </a:solidFill>
                          <a:latin typeface="Arial" panose="020B0604020202020204" pitchFamily="34" charset="0"/>
                          <a:cs typeface="Arial" panose="020B0604020202020204" pitchFamily="34" charset="0"/>
                        </a:rPr>
                        <a:t>les yeux, la lèvre, il aura, ils auront,</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none" dirty="0" smtClean="0">
                          <a:solidFill>
                            <a:schemeClr val="tx1"/>
                          </a:solidFill>
                          <a:latin typeface="Arial" panose="020B0604020202020204" pitchFamily="34" charset="0"/>
                          <a:cs typeface="Arial" panose="020B0604020202020204" pitchFamily="34" charset="0"/>
                        </a:rPr>
                        <a:t>adhésif(</a:t>
                      </a:r>
                      <a:r>
                        <a:rPr lang="fr-FR" sz="1200" b="0" u="none" dirty="0" err="1" smtClean="0">
                          <a:solidFill>
                            <a:schemeClr val="tx1"/>
                          </a:solidFill>
                          <a:latin typeface="Arial" panose="020B0604020202020204" pitchFamily="34" charset="0"/>
                          <a:cs typeface="Arial" panose="020B0604020202020204" pitchFamily="34" charset="0"/>
                        </a:rPr>
                        <a:t>ve</a:t>
                      </a:r>
                      <a:r>
                        <a:rPr lang="fr-FR" sz="1200" b="0" u="none" dirty="0" smtClean="0">
                          <a:solidFill>
                            <a:schemeClr val="tx1"/>
                          </a:solidFill>
                          <a:latin typeface="Arial" panose="020B0604020202020204" pitchFamily="34" charset="0"/>
                          <a:cs typeface="Arial" panose="020B0604020202020204" pitchFamily="34" charset="0"/>
                        </a:rPr>
                        <a:t>), brillant(e), </a:t>
                      </a:r>
                      <a:r>
                        <a:rPr lang="fr-FR" sz="1200" b="0" u="sng" dirty="0" smtClean="0">
                          <a:solidFill>
                            <a:schemeClr val="tx1"/>
                          </a:solidFill>
                          <a:latin typeface="Arial" panose="020B0604020202020204" pitchFamily="34" charset="0"/>
                          <a:cs typeface="Arial" panose="020B0604020202020204" pitchFamily="34" charset="0"/>
                        </a:rPr>
                        <a:t>ensuite</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La marionnette du spectacle aura un costume jaune, des cheveux jaunes et deux grosses jambes.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Tu découperas un</a:t>
                      </a:r>
                      <a:r>
                        <a:rPr lang="fr-FR" b="1" baseline="0" dirty="0" smtClean="0"/>
                        <a:t> rectangle dans le papier brillant et des rubans jaunes. Tu fixeras la laine sur les cartons ondulés.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Pour fabriquer les marionnettes du spectacle, il collera des rectangles</a:t>
                      </a:r>
                      <a:r>
                        <a:rPr lang="fr-FR" b="1" baseline="0" dirty="0" smtClean="0"/>
                        <a:t> jaunes sur le carton souple. Ensuite, il coupera en deux la tige en bois et la fixera avec du ruban adhésif au dos du carton. Il dessinera les yeux, le nez et une grosse bouche. Pour finir, il découpera des bouts de laine jaune qui feront les cheveux.</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939437203"/>
              </p:ext>
            </p:extLst>
          </p:nvPr>
        </p:nvGraphicFramePr>
        <p:xfrm>
          <a:off x="0" y="3251200"/>
          <a:ext cx="6858000" cy="322326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En arrivant à l’heure</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25 semaine 5,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a:t>
                      </a:r>
                      <a:r>
                        <a:rPr lang="fr-FR" sz="1200" b="0" dirty="0" smtClean="0">
                          <a:solidFill>
                            <a:schemeClr val="bg1"/>
                          </a:solidFill>
                          <a:latin typeface="Arial" pitchFamily="34" charset="0"/>
                          <a:cs typeface="Arial" pitchFamily="34" charset="0"/>
                        </a:rPr>
                        <a:t>es accords  </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une bille, un </a:t>
                      </a:r>
                      <a:r>
                        <a:rPr lang="fr-FR" sz="1200" b="0" dirty="0" err="1" smtClean="0">
                          <a:solidFill>
                            <a:schemeClr val="tx1"/>
                          </a:solidFill>
                          <a:latin typeface="Arial" panose="020B0604020202020204" pitchFamily="34" charset="0"/>
                          <a:cs typeface="Arial" panose="020B0604020202020204" pitchFamily="34" charset="0"/>
                        </a:rPr>
                        <a:t>boulard</a:t>
                      </a:r>
                      <a:r>
                        <a:rPr lang="fr-FR" sz="1200" b="0" dirty="0" smtClean="0">
                          <a:solidFill>
                            <a:schemeClr val="tx1"/>
                          </a:solidFill>
                          <a:latin typeface="Arial" panose="020B0604020202020204" pitchFamily="34" charset="0"/>
                          <a:cs typeface="Arial" panose="020B0604020202020204" pitchFamily="34" charset="0"/>
                        </a:rPr>
                        <a:t>, le caniveau, un banc, cinquante, gagner,</a:t>
                      </a:r>
                      <a:r>
                        <a:rPr lang="fr-FR" sz="1200" b="0" baseline="0" dirty="0" smtClean="0">
                          <a:solidFill>
                            <a:schemeClr val="tx1"/>
                          </a:solidFill>
                          <a:latin typeface="Arial" panose="020B0604020202020204" pitchFamily="34" charset="0"/>
                          <a:cs typeface="Arial" panose="020B0604020202020204" pitchFamily="34" charset="0"/>
                        </a:rPr>
                        <a:t> trébucher, c’est, </a:t>
                      </a:r>
                      <a:r>
                        <a:rPr lang="fr-FR" sz="1200" b="0" dirty="0" smtClean="0">
                          <a:solidFill>
                            <a:schemeClr val="tx1"/>
                          </a:solidFill>
                          <a:latin typeface="Arial" panose="020B0604020202020204" pitchFamily="34" charset="0"/>
                          <a:cs typeface="Arial" panose="020B0604020202020204" pitchFamily="34" charset="0"/>
                        </a:rPr>
                        <a:t>étroit(e), cassé(e), </a:t>
                      </a:r>
                      <a:r>
                        <a:rPr lang="fr-FR" sz="1200" b="0" u="sng" dirty="0" smtClean="0">
                          <a:solidFill>
                            <a:schemeClr val="tx1"/>
                          </a:solidFill>
                          <a:latin typeface="Arial" panose="020B0604020202020204" pitchFamily="34" charset="0"/>
                          <a:cs typeface="Arial" panose="020B0604020202020204" pitchFamily="34" charset="0"/>
                        </a:rPr>
                        <a:t>lentement, soudain,</a:t>
                      </a:r>
                      <a:r>
                        <a:rPr lang="fr-FR" sz="1200" b="0" u="sng" baseline="0" dirty="0" smtClean="0">
                          <a:solidFill>
                            <a:schemeClr val="tx1"/>
                          </a:solidFill>
                          <a:latin typeface="Arial" panose="020B0604020202020204" pitchFamily="34" charset="0"/>
                          <a:cs typeface="Arial" panose="020B0604020202020204" pitchFamily="34" charset="0"/>
                        </a:rPr>
                        <a:t> vers</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Les enfants jouent aux billes dans la cour,</a:t>
                      </a:r>
                      <a:r>
                        <a:rPr lang="fr-FR" b="1" baseline="0" dirty="0" smtClean="0"/>
                        <a:t> assis par terre autour du banc. Soudain, le </a:t>
                      </a:r>
                      <a:r>
                        <a:rPr lang="fr-FR" b="1" baseline="0" dirty="0" err="1" smtClean="0"/>
                        <a:t>boulard</a:t>
                      </a:r>
                      <a:r>
                        <a:rPr lang="fr-FR" b="1" baseline="0" dirty="0" smtClean="0"/>
                        <a:t> tombe dans le caniveau étroit. Mon petit frère et Bilal pleurent. </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Dans la cour des grands, notre jeu préféré, ce sont les billes. Dans ma trousse déchirée, j’en possède plus de cinquante. Ma bille préférée est bleue: Bilal essaie toujours de la gagner.</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J’ai tiré la bille bleue sous le banc cassé.</a:t>
                      </a:r>
                      <a:r>
                        <a:rPr lang="fr-FR" b="1" baseline="0" dirty="0" smtClean="0"/>
                        <a:t> Bilal a essayé de la toucher mais quand sa bille a roulé lentement vers le caniveau, il a soudain crié. En courant pour la rattraper, j’ai trébuché et j’ai déchiré mon bermuda. Ce soir, c’est sûr, maman va me gronder!</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1764072538"/>
              </p:ext>
            </p:extLst>
          </p:nvPr>
        </p:nvGraphicFramePr>
        <p:xfrm>
          <a:off x="0" y="6708140"/>
          <a:ext cx="6858000" cy="1830936"/>
        </p:xfrm>
        <a:graphic>
          <a:graphicData uri="http://schemas.openxmlformats.org/drawingml/2006/table">
            <a:tbl>
              <a:tblPr firstRow="1" bandRow="1">
                <a:tableStyleId>{5C22544A-7EE6-4342-B048-85BDC9FD1C3A}</a:tableStyleId>
              </a:tblPr>
              <a:tblGrid>
                <a:gridCol w="755862"/>
                <a:gridCol w="4448149"/>
                <a:gridCol w="1653989"/>
              </a:tblGrid>
              <a:tr h="266700">
                <a:tc gridSpan="2">
                  <a:txBody>
                    <a:bodyPr/>
                    <a:lstStyle/>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(semaine 7, période 5)</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mots invariables</a:t>
                      </a:r>
                    </a:p>
                    <a:p>
                      <a:pPr algn="ctr"/>
                      <a:r>
                        <a:rPr lang="fr-FR" sz="1200" b="0" dirty="0" smtClean="0">
                          <a:solidFill>
                            <a:schemeClr val="bg1"/>
                          </a:solidFill>
                          <a:latin typeface="Arial" pitchFamily="34" charset="0"/>
                          <a:cs typeface="Arial" pitchFamily="34" charset="0"/>
                        </a:rPr>
                        <a:t>(révisions)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ensuite, bien, désormais, bientôt, dehors</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smtClean="0">
                          <a:solidFill>
                            <a:schemeClr val="tx1"/>
                          </a:solidFill>
                          <a:latin typeface="Arial" panose="020B0604020202020204" pitchFamily="34" charset="0"/>
                          <a:cs typeface="Arial" panose="020B0604020202020204" pitchFamily="34" charset="0"/>
                        </a:rPr>
                        <a:t>lentement, soudain,</a:t>
                      </a:r>
                      <a:r>
                        <a:rPr lang="fr-FR" sz="1200" b="0" u="none" baseline="0" smtClean="0">
                          <a:solidFill>
                            <a:schemeClr val="tx1"/>
                          </a:solidFill>
                          <a:latin typeface="Arial" panose="020B0604020202020204" pitchFamily="34" charset="0"/>
                          <a:cs typeface="Arial" panose="020B0604020202020204" pitchFamily="34" charset="0"/>
                        </a:rPr>
                        <a:t> vers</a:t>
                      </a:r>
                      <a:endParaRPr lang="fr-FR" sz="1200" b="0" u="none"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latin typeface="Arial" panose="020B0604020202020204" pitchFamily="34" charset="0"/>
                          <a:cs typeface="Arial" panose="020B0604020202020204" pitchFamily="34" charset="0"/>
                        </a:rPr>
                        <a:t>Mémorisation avec les 5 étapes / recherche et associations</a:t>
                      </a:r>
                      <a:r>
                        <a:rPr lang="fr-FR" sz="1200" b="1" baseline="0" dirty="0" smtClean="0">
                          <a:latin typeface="Arial" panose="020B0604020202020204" pitchFamily="34" charset="0"/>
                          <a:cs typeface="Arial" panose="020B0604020202020204" pitchFamily="34" charset="0"/>
                        </a:rPr>
                        <a:t> par analogie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solidFill>
                            <a:schemeClr val="tx1"/>
                          </a:solidFill>
                          <a:latin typeface="Arial" panose="020B0604020202020204" pitchFamily="34" charset="0"/>
                          <a:cs typeface="Arial" panose="020B0604020202020204" pitchFamily="34" charset="0"/>
                        </a:rPr>
                        <a:t>dictée partagée (par 2)</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Arial" panose="020B0604020202020204" pitchFamily="34" charset="0"/>
                          <a:cs typeface="Arial" panose="020B0604020202020204" pitchFamily="34" charset="0"/>
                        </a:rPr>
                        <a:t>dictée de mots sur le cahier du jour</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830372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097259282"/>
              </p:ext>
            </p:extLst>
          </p:nvPr>
        </p:nvGraphicFramePr>
        <p:xfrm>
          <a:off x="0" y="0"/>
          <a:ext cx="6858000" cy="228600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Au zoo</a:t>
                      </a:r>
                    </a:p>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(texte 5, semaine 5,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confusion</a:t>
                      </a:r>
                      <a:r>
                        <a:rPr lang="fr-FR" sz="1200" b="0" baseline="0" dirty="0" smtClean="0">
                          <a:solidFill>
                            <a:schemeClr val="bg1"/>
                          </a:solidFill>
                          <a:latin typeface="Arial" pitchFamily="34" charset="0"/>
                          <a:cs typeface="Arial" pitchFamily="34" charset="0"/>
                        </a:rPr>
                        <a:t> </a:t>
                      </a:r>
                      <a:r>
                        <a:rPr lang="fr-FR" sz="1200" b="0" baseline="0" dirty="0" err="1" smtClean="0">
                          <a:solidFill>
                            <a:schemeClr val="bg1"/>
                          </a:solidFill>
                          <a:latin typeface="Arial" pitchFamily="34" charset="0"/>
                          <a:cs typeface="Arial" pitchFamily="34" charset="0"/>
                        </a:rPr>
                        <a:t>ch</a:t>
                      </a:r>
                      <a:r>
                        <a:rPr lang="fr-FR" sz="1200" b="0" baseline="0" dirty="0" smtClean="0">
                          <a:solidFill>
                            <a:schemeClr val="bg1"/>
                          </a:solidFill>
                          <a:latin typeface="Arial" pitchFamily="34" charset="0"/>
                          <a:cs typeface="Arial" pitchFamily="34" charset="0"/>
                        </a:rPr>
                        <a:t>/j</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 château, une vache,</a:t>
                      </a:r>
                      <a:r>
                        <a:rPr lang="fr-FR" sz="1200" b="0" baseline="0" dirty="0" smtClean="0">
                          <a:solidFill>
                            <a:schemeClr val="tx1"/>
                          </a:solidFill>
                          <a:latin typeface="Arial" panose="020B0604020202020204" pitchFamily="34" charset="0"/>
                          <a:cs typeface="Arial" panose="020B0604020202020204" pitchFamily="34" charset="0"/>
                        </a:rPr>
                        <a:t> un cochon, la journée, une tache, </a:t>
                      </a:r>
                      <a:r>
                        <a:rPr lang="fr-FR" sz="1200" b="0" baseline="0" dirty="0" smtClean="0">
                          <a:solidFill>
                            <a:srgbClr val="7030A0"/>
                          </a:solidFill>
                          <a:latin typeface="Arial" panose="020B0604020202020204" pitchFamily="34" charset="0"/>
                          <a:cs typeface="Arial" panose="020B0604020202020204" pitchFamily="34" charset="0"/>
                        </a:rPr>
                        <a:t>changer,</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baseline="0" dirty="0" smtClean="0">
                          <a:solidFill>
                            <a:srgbClr val="7030A0"/>
                          </a:solidFill>
                          <a:latin typeface="Arial" panose="020B0604020202020204" pitchFamily="34" charset="0"/>
                          <a:cs typeface="Arial" panose="020B0604020202020204" pitchFamily="34" charset="0"/>
                        </a:rPr>
                        <a:t>partager</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u="none" baseline="0" dirty="0" smtClean="0">
                          <a:solidFill>
                            <a:schemeClr val="tx1"/>
                          </a:solidFill>
                          <a:latin typeface="Arial" panose="020B0604020202020204" pitchFamily="34" charset="0"/>
                          <a:cs typeface="Arial" panose="020B0604020202020204" pitchFamily="34" charset="0"/>
                        </a:rPr>
                        <a:t>il y a, jeune,</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chemeClr val="tx1"/>
                          </a:solidFill>
                          <a:latin typeface="Arial" panose="020B0604020202020204" pitchFamily="34" charset="0"/>
                          <a:cs typeface="Arial" panose="020B0604020202020204" pitchFamily="34" charset="0"/>
                        </a:rPr>
                        <a:t>mais</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sng" baseline="0" dirty="0" smtClean="0">
                          <a:solidFill>
                            <a:srgbClr val="7030A0"/>
                          </a:solidFill>
                          <a:latin typeface="Arial" panose="020B0604020202020204" pitchFamily="34" charset="0"/>
                          <a:cs typeface="Arial" panose="020B0604020202020204" pitchFamily="34" charset="0"/>
                        </a:rPr>
                        <a:t>depuis</a:t>
                      </a:r>
                      <a:r>
                        <a:rPr lang="fr-FR" sz="1200" b="0" u="none" baseline="0" dirty="0" smtClean="0">
                          <a:solidFill>
                            <a:schemeClr val="tx1"/>
                          </a:solidFill>
                          <a:latin typeface="Arial" panose="020B0604020202020204" pitchFamily="34" charset="0"/>
                          <a:cs typeface="Arial" panose="020B0604020202020204" pitchFamily="34" charset="0"/>
                        </a:rPr>
                        <a:t>, trois</a:t>
                      </a:r>
                      <a:endParaRPr lang="fr-FR" sz="1200" b="0" u="none"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Près du château</a:t>
                      </a:r>
                      <a:r>
                        <a:rPr lang="fr-FR" sz="1200" b="1" dirty="0" smtClean="0">
                          <a:latin typeface="Arial" panose="020B0604020202020204" pitchFamily="34" charset="0"/>
                          <a:cs typeface="Arial" panose="020B0604020202020204" pitchFamily="34" charset="0"/>
                        </a:rPr>
                        <a:t>, il y a trois </a:t>
                      </a:r>
                      <a:r>
                        <a:rPr lang="fr-FR" sz="1200" b="1" dirty="0" smtClean="0">
                          <a:solidFill>
                            <a:srgbClr val="7030A0"/>
                          </a:solidFill>
                          <a:latin typeface="Arial" panose="020B0604020202020204" pitchFamily="34" charset="0"/>
                          <a:cs typeface="Arial" panose="020B0604020202020204" pitchFamily="34" charset="0"/>
                        </a:rPr>
                        <a:t>jeunes</a:t>
                      </a:r>
                      <a:r>
                        <a:rPr lang="fr-FR" sz="1200" b="1" dirty="0" smtClean="0">
                          <a:latin typeface="Arial" panose="020B0604020202020204" pitchFamily="34" charset="0"/>
                          <a:cs typeface="Arial" panose="020B0604020202020204" pitchFamily="34" charset="0"/>
                        </a:rPr>
                        <a:t> vaches. Elles broutent toute la journée.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Depuis trois minutes</a:t>
                      </a:r>
                      <a:r>
                        <a:rPr lang="fr-FR" sz="1200" b="1" dirty="0" smtClean="0">
                          <a:solidFill>
                            <a:schemeClr val="tx1"/>
                          </a:solidFill>
                          <a:latin typeface="Arial" panose="020B0604020202020204" pitchFamily="34" charset="0"/>
                          <a:cs typeface="Arial" panose="020B0604020202020204" pitchFamily="34" charset="0"/>
                        </a:rPr>
                        <a:t>,</a:t>
                      </a:r>
                      <a:r>
                        <a:rPr lang="fr-FR" sz="1200" b="1" baseline="0" dirty="0" smtClean="0">
                          <a:solidFill>
                            <a:schemeClr val="tx1"/>
                          </a:solidFill>
                          <a:latin typeface="Arial" panose="020B0604020202020204" pitchFamily="34" charset="0"/>
                          <a:cs typeface="Arial" panose="020B0604020202020204" pitchFamily="34" charset="0"/>
                        </a:rPr>
                        <a:t> u</a:t>
                      </a:r>
                      <a:r>
                        <a:rPr lang="fr-FR" sz="1200" b="1" dirty="0" smtClean="0">
                          <a:solidFill>
                            <a:schemeClr val="tx1"/>
                          </a:solidFill>
                          <a:latin typeface="Arial" panose="020B0604020202020204" pitchFamily="34" charset="0"/>
                          <a:cs typeface="Arial" panose="020B0604020202020204" pitchFamily="34" charset="0"/>
                        </a:rPr>
                        <a:t>ne</a:t>
                      </a:r>
                      <a:r>
                        <a:rPr lang="fr-FR" sz="1200" b="1" baseline="0" dirty="0" smtClean="0">
                          <a:solidFill>
                            <a:schemeClr val="tx1"/>
                          </a:solidFill>
                          <a:latin typeface="Arial" panose="020B0604020202020204" pitchFamily="34" charset="0"/>
                          <a:cs typeface="Arial" panose="020B0604020202020204" pitchFamily="34" charset="0"/>
                        </a:rPr>
                        <a:t> jeune vache broute </a:t>
                      </a:r>
                      <a:r>
                        <a:rPr lang="fr-FR" sz="1200" b="1" baseline="0" dirty="0" smtClean="0">
                          <a:solidFill>
                            <a:srgbClr val="7030A0"/>
                          </a:solidFill>
                          <a:latin typeface="Arial" panose="020B0604020202020204" pitchFamily="34" charset="0"/>
                          <a:cs typeface="Arial" panose="020B0604020202020204" pitchFamily="34" charset="0"/>
                        </a:rPr>
                        <a:t>dans le pré</a:t>
                      </a:r>
                      <a:r>
                        <a:rPr lang="fr-FR" sz="1200" b="1" baseline="0" dirty="0" smtClean="0">
                          <a:solidFill>
                            <a:schemeClr val="tx1"/>
                          </a:solidFill>
                          <a:latin typeface="Arial" panose="020B0604020202020204" pitchFamily="34" charset="0"/>
                          <a:cs typeface="Arial" panose="020B0604020202020204" pitchFamily="34" charset="0"/>
                        </a:rPr>
                        <a:t>. Des cochons </a:t>
                      </a:r>
                      <a:r>
                        <a:rPr lang="fr-FR" sz="1200" b="1" baseline="0" dirty="0" smtClean="0">
                          <a:solidFill>
                            <a:srgbClr val="7030A0"/>
                          </a:solidFill>
                          <a:latin typeface="Arial" panose="020B0604020202020204" pitchFamily="34" charset="0"/>
                          <a:cs typeface="Arial" panose="020B0604020202020204" pitchFamily="34" charset="0"/>
                        </a:rPr>
                        <a:t>la</a:t>
                      </a:r>
                      <a:r>
                        <a:rPr lang="fr-FR" sz="1200" b="1" baseline="0" dirty="0" smtClean="0">
                          <a:solidFill>
                            <a:schemeClr val="tx1"/>
                          </a:solidFill>
                          <a:latin typeface="Arial" panose="020B0604020202020204" pitchFamily="34" charset="0"/>
                          <a:cs typeface="Arial" panose="020B0604020202020204" pitchFamily="34" charset="0"/>
                        </a:rPr>
                        <a:t> regardent.</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latin typeface="Arial" panose="020B0604020202020204" pitchFamily="34" charset="0"/>
                          <a:cs typeface="Arial" panose="020B0604020202020204" pitchFamily="34" charset="0"/>
                        </a:rPr>
                        <a:t>Dans la cour du château, les vaches ont des taches</a:t>
                      </a:r>
                      <a:r>
                        <a:rPr lang="fr-FR" sz="1200" b="1" baseline="0" dirty="0" smtClean="0">
                          <a:latin typeface="Arial" panose="020B0604020202020204" pitchFamily="34" charset="0"/>
                          <a:cs typeface="Arial" panose="020B0604020202020204" pitchFamily="34" charset="0"/>
                        </a:rPr>
                        <a:t> noires. Elles broutent </a:t>
                      </a:r>
                      <a:r>
                        <a:rPr lang="fr-FR" sz="1200" b="1" baseline="0" dirty="0" smtClean="0">
                          <a:solidFill>
                            <a:srgbClr val="7030A0"/>
                          </a:solidFill>
                          <a:latin typeface="Arial" panose="020B0604020202020204" pitchFamily="34" charset="0"/>
                          <a:cs typeface="Arial" panose="020B0604020202020204" pitchFamily="34" charset="0"/>
                        </a:rPr>
                        <a:t>et partagent la pâture </a:t>
                      </a:r>
                      <a:r>
                        <a:rPr lang="fr-FR" sz="1200" b="1" baseline="0" dirty="0" smtClean="0">
                          <a:latin typeface="Arial" panose="020B0604020202020204" pitchFamily="34" charset="0"/>
                          <a:cs typeface="Arial" panose="020B0604020202020204" pitchFamily="34" charset="0"/>
                        </a:rPr>
                        <a:t>avec un jeune cochon </a:t>
                      </a:r>
                      <a:r>
                        <a:rPr lang="fr-FR" sz="1200" b="1" baseline="0" dirty="0" smtClean="0">
                          <a:solidFill>
                            <a:srgbClr val="7030A0"/>
                          </a:solidFill>
                          <a:latin typeface="Arial" panose="020B0604020202020204" pitchFamily="34" charset="0"/>
                          <a:cs typeface="Arial" panose="020B0604020202020204" pitchFamily="34" charset="0"/>
                        </a:rPr>
                        <a:t>depuis le matin.</a:t>
                      </a:r>
                      <a:endParaRPr lang="fr-FR" sz="1200" b="1" dirty="0" smtClean="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614756894"/>
              </p:ext>
            </p:extLst>
          </p:nvPr>
        </p:nvGraphicFramePr>
        <p:xfrm>
          <a:off x="0" y="2425700"/>
          <a:ext cx="6858000" cy="2116063"/>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Au zoo</a:t>
                      </a:r>
                    </a:p>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(texte 6, semaine 6,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confusion</a:t>
                      </a:r>
                      <a:r>
                        <a:rPr lang="fr-FR" sz="1200" b="0" baseline="0" dirty="0" smtClean="0">
                          <a:solidFill>
                            <a:schemeClr val="bg1"/>
                          </a:solidFill>
                          <a:latin typeface="Arial" pitchFamily="34" charset="0"/>
                          <a:cs typeface="Arial" pitchFamily="34" charset="0"/>
                        </a:rPr>
                        <a:t> p/b</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rgbClr val="7030A0"/>
                          </a:solidFill>
                          <a:latin typeface="Arial" panose="020B0604020202020204" pitchFamily="34" charset="0"/>
                          <a:cs typeface="Arial" panose="020B0604020202020204" pitchFamily="34" charset="0"/>
                        </a:rPr>
                        <a:t>la piscine,</a:t>
                      </a:r>
                      <a:r>
                        <a:rPr lang="fr-FR" sz="1200" b="0" u="none" dirty="0" smtClean="0">
                          <a:solidFill>
                            <a:schemeClr val="tx1"/>
                          </a:solidFill>
                          <a:latin typeface="Arial" panose="020B0604020202020204" pitchFamily="34" charset="0"/>
                          <a:cs typeface="Arial" panose="020B0604020202020204" pitchFamily="34" charset="0"/>
                        </a:rPr>
                        <a:t> un poisson, un parc, un spectacle, </a:t>
                      </a:r>
                      <a:r>
                        <a:rPr lang="fr-FR" sz="1200" b="0" u="none" dirty="0" smtClean="0">
                          <a:solidFill>
                            <a:srgbClr val="7030A0"/>
                          </a:solidFill>
                          <a:latin typeface="Arial" panose="020B0604020202020204" pitchFamily="34" charset="0"/>
                          <a:cs typeface="Arial" panose="020B0604020202020204" pitchFamily="34" charset="0"/>
                        </a:rPr>
                        <a:t>l’après-midi,</a:t>
                      </a:r>
                      <a:r>
                        <a:rPr lang="fr-FR" sz="1200" b="0" u="none" baseline="0" dirty="0" smtClean="0">
                          <a:solidFill>
                            <a:srgbClr val="7030A0"/>
                          </a:solidFill>
                          <a:latin typeface="Arial" panose="020B0604020202020204" pitchFamily="34" charset="0"/>
                          <a:cs typeface="Arial" panose="020B0604020202020204" pitchFamily="34" charset="0"/>
                        </a:rPr>
                        <a:t> </a:t>
                      </a:r>
                      <a:r>
                        <a:rPr lang="fr-FR" sz="1200" b="0" u="none" dirty="0" smtClean="0">
                          <a:solidFill>
                            <a:schemeClr val="tx1"/>
                          </a:solidFill>
                          <a:latin typeface="Arial" panose="020B0604020202020204" pitchFamily="34" charset="0"/>
                          <a:cs typeface="Arial" panose="020B0604020202020204" pitchFamily="34" charset="0"/>
                        </a:rPr>
                        <a:t>une heure, observer, il est, je suis, faire, deux, </a:t>
                      </a:r>
                      <a:r>
                        <a:rPr lang="fr-FR" sz="1200" b="0" u="none" dirty="0" smtClean="0">
                          <a:solidFill>
                            <a:srgbClr val="00B050"/>
                          </a:solidFill>
                          <a:latin typeface="Arial" panose="020B0604020202020204" pitchFamily="34" charset="0"/>
                          <a:cs typeface="Arial" panose="020B0604020202020204" pitchFamily="34" charset="0"/>
                        </a:rPr>
                        <a:t>depuis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Dans la piscine</a:t>
                      </a:r>
                      <a:r>
                        <a:rPr lang="fr-FR" sz="1200" b="1" dirty="0" smtClean="0">
                          <a:latin typeface="Arial" panose="020B0604020202020204" pitchFamily="34" charset="0"/>
                          <a:cs typeface="Arial" panose="020B0604020202020204" pitchFamily="34" charset="0"/>
                        </a:rPr>
                        <a:t>, il observe trois poissons depuis une heure.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Je suis dans le parc </a:t>
                      </a:r>
                      <a:r>
                        <a:rPr lang="fr-FR" sz="1200" b="1" dirty="0" smtClean="0">
                          <a:solidFill>
                            <a:srgbClr val="7030A0"/>
                          </a:solidFill>
                          <a:latin typeface="Arial" panose="020B0604020202020204" pitchFamily="34" charset="0"/>
                          <a:cs typeface="Arial" panose="020B0604020202020204" pitchFamily="34" charset="0"/>
                        </a:rPr>
                        <a:t>cet</a:t>
                      </a:r>
                      <a:r>
                        <a:rPr lang="fr-FR" sz="1200" b="1" baseline="0" dirty="0" smtClean="0">
                          <a:solidFill>
                            <a:srgbClr val="7030A0"/>
                          </a:solidFill>
                          <a:latin typeface="Arial" panose="020B0604020202020204" pitchFamily="34" charset="0"/>
                          <a:cs typeface="Arial" panose="020B0604020202020204" pitchFamily="34" charset="0"/>
                        </a:rPr>
                        <a:t> après-midi </a:t>
                      </a:r>
                      <a:r>
                        <a:rPr lang="fr-FR" sz="1200" b="1" baseline="0" dirty="0" smtClean="0">
                          <a:latin typeface="Arial" panose="020B0604020202020204" pitchFamily="34" charset="0"/>
                          <a:cs typeface="Arial" panose="020B0604020202020204" pitchFamily="34" charset="0"/>
                        </a:rPr>
                        <a:t>pour observer le spectacle.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Il est ravi du spectacle: </a:t>
                      </a:r>
                      <a:r>
                        <a:rPr lang="fr-FR" sz="1200" b="1" dirty="0" smtClean="0">
                          <a:solidFill>
                            <a:srgbClr val="7030A0"/>
                          </a:solidFill>
                          <a:latin typeface="Arial" panose="020B0604020202020204" pitchFamily="34" charset="0"/>
                          <a:cs typeface="Arial" panose="020B0604020202020204" pitchFamily="34" charset="0"/>
                        </a:rPr>
                        <a:t>dans </a:t>
                      </a:r>
                      <a:r>
                        <a:rPr lang="fr-FR" sz="1200" b="1" baseline="0" dirty="0" smtClean="0">
                          <a:solidFill>
                            <a:srgbClr val="7030A0"/>
                          </a:solidFill>
                          <a:latin typeface="Arial" panose="020B0604020202020204" pitchFamily="34" charset="0"/>
                          <a:cs typeface="Arial" panose="020B0604020202020204" pitchFamily="34" charset="0"/>
                        </a:rPr>
                        <a:t>la piscine</a:t>
                      </a:r>
                      <a:r>
                        <a:rPr lang="fr-FR" sz="1200" b="1" baseline="0" dirty="0" smtClean="0">
                          <a:latin typeface="Arial" panose="020B0604020202020204" pitchFamily="34" charset="0"/>
                          <a:cs typeface="Arial" panose="020B0604020202020204" pitchFamily="34" charset="0"/>
                        </a:rPr>
                        <a:t>, d</a:t>
                      </a:r>
                      <a:r>
                        <a:rPr lang="fr-FR" sz="1200" b="1" dirty="0" smtClean="0">
                          <a:latin typeface="Arial" panose="020B0604020202020204" pitchFamily="34" charset="0"/>
                          <a:cs typeface="Arial" panose="020B0604020202020204" pitchFamily="34" charset="0"/>
                        </a:rPr>
                        <a:t>eux poissons </a:t>
                      </a:r>
                      <a:r>
                        <a:rPr lang="fr-FR" sz="1200" b="1" dirty="0" smtClean="0">
                          <a:solidFill>
                            <a:srgbClr val="7030A0"/>
                          </a:solidFill>
                          <a:latin typeface="Arial" panose="020B0604020202020204" pitchFamily="34" charset="0"/>
                          <a:cs typeface="Arial" panose="020B0604020202020204" pitchFamily="34" charset="0"/>
                        </a:rPr>
                        <a:t>rouges </a:t>
                      </a:r>
                      <a:r>
                        <a:rPr lang="fr-FR" sz="1200" b="1" dirty="0" smtClean="0">
                          <a:solidFill>
                            <a:schemeClr val="tx1"/>
                          </a:solidFill>
                          <a:latin typeface="Arial" panose="020B0604020202020204" pitchFamily="34" charset="0"/>
                          <a:cs typeface="Arial" panose="020B0604020202020204" pitchFamily="34" charset="0"/>
                        </a:rPr>
                        <a:t>passent des heures à faire des bulles.</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1478122998"/>
              </p:ext>
            </p:extLst>
          </p:nvPr>
        </p:nvGraphicFramePr>
        <p:xfrm>
          <a:off x="0" y="4715308"/>
          <a:ext cx="6858000" cy="2196696"/>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(semaine 7, période 1)</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mots invariables</a:t>
                      </a:r>
                    </a:p>
                    <a:p>
                      <a:pPr algn="ctr"/>
                      <a:r>
                        <a:rPr lang="fr-FR" sz="1200" b="0" dirty="0" smtClean="0">
                          <a:solidFill>
                            <a:schemeClr val="bg1"/>
                          </a:solidFill>
                          <a:latin typeface="Arial" pitchFamily="34" charset="0"/>
                          <a:cs typeface="Arial" pitchFamily="34" charset="0"/>
                        </a:rPr>
                        <a:t>(révisions)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a</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ss</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ez - avec</a:t>
                      </a:r>
                      <a:r>
                        <a:rPr lang="fr-FR" sz="1200" b="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d</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an</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 depui</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 mai</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 sou</a:t>
                      </a: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s</a:t>
                      </a:r>
                    </a:p>
                    <a:p>
                      <a:pPr>
                        <a:lnSpc>
                          <a:spcPct val="100000"/>
                        </a:lnSpc>
                        <a:spcBef>
                          <a:spcPts val="0"/>
                        </a:spcBef>
                        <a:spcAft>
                          <a:spcPts val="0"/>
                        </a:spcAft>
                      </a:pP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pour </a:t>
                      </a:r>
                      <a:r>
                        <a:rPr lang="fr-FR" sz="1200" b="0" baseline="0" dirty="0" smtClean="0">
                          <a:solidFill>
                            <a:schemeClr val="tx1"/>
                          </a:solidFill>
                          <a:latin typeface="Arial" panose="020B0604020202020204" pitchFamily="34" charset="0"/>
                          <a:ea typeface="Calibri" panose="020F0502020204030204" pitchFamily="34" charset="0"/>
                          <a:cs typeface="Arial" panose="020B0604020202020204" pitchFamily="34" charset="0"/>
                        </a:rPr>
                        <a:t> - </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tous - chaque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rgbClr val="7030A0"/>
                          </a:solidFill>
                          <a:latin typeface="Arial" panose="020B0604020202020204" pitchFamily="34" charset="0"/>
                          <a:ea typeface="Calibri" panose="020F0502020204030204" pitchFamily="34" charset="0"/>
                          <a:cs typeface="Arial" panose="020B0604020202020204" pitchFamily="34" charset="0"/>
                        </a:rPr>
                        <a:t>aujourd’</a:t>
                      </a:r>
                      <a:r>
                        <a:rPr lang="fr-FR" sz="1200" b="0" u="sng" dirty="0" smtClean="0">
                          <a:solidFill>
                            <a:srgbClr val="7030A0"/>
                          </a:solidFill>
                          <a:latin typeface="Arial" panose="020B0604020202020204" pitchFamily="34" charset="0"/>
                          <a:ea typeface="Calibri" panose="020F0502020204030204" pitchFamily="34" charset="0"/>
                          <a:cs typeface="Arial" panose="020B0604020202020204" pitchFamily="34" charset="0"/>
                        </a:rPr>
                        <a:t>h</a:t>
                      </a:r>
                      <a:r>
                        <a:rPr lang="fr-FR" sz="1200" b="0" dirty="0" smtClean="0">
                          <a:solidFill>
                            <a:srgbClr val="7030A0"/>
                          </a:solidFill>
                          <a:latin typeface="Arial" panose="020B0604020202020204" pitchFamily="34" charset="0"/>
                          <a:ea typeface="Calibri" panose="020F0502020204030204" pitchFamily="34" charset="0"/>
                          <a:cs typeface="Arial" panose="020B0604020202020204" pitchFamily="34" charset="0"/>
                        </a:rPr>
                        <a:t>ui –</a:t>
                      </a:r>
                      <a:r>
                        <a:rPr lang="fr-FR" sz="1200" b="0" dirty="0" smtClean="0">
                          <a:solidFill>
                            <a:schemeClr val="tx1"/>
                          </a:solidFill>
                          <a:latin typeface="Arial" panose="020B0604020202020204" pitchFamily="34" charset="0"/>
                          <a:ea typeface="Calibri" panose="020F0502020204030204" pitchFamily="34" charset="0"/>
                          <a:cs typeface="Arial" panose="020B0604020202020204" pitchFamily="34" charset="0"/>
                        </a:rPr>
                        <a:t> </a:t>
                      </a:r>
                      <a:r>
                        <a:rPr lang="fr-FR" sz="1200" b="0" dirty="0" smtClean="0">
                          <a:solidFill>
                            <a:srgbClr val="7030A0"/>
                          </a:solidFill>
                          <a:latin typeface="Arial" panose="020B0604020202020204" pitchFamily="34" charset="0"/>
                          <a:ea typeface="Calibri" panose="020F0502020204030204" pitchFamily="34" charset="0"/>
                          <a:cs typeface="Arial" panose="020B0604020202020204" pitchFamily="34" charset="0"/>
                        </a:rPr>
                        <a:t>pendant – prè</a:t>
                      </a:r>
                      <a:r>
                        <a:rPr lang="fr-FR" sz="1200" b="1" dirty="0" smtClean="0">
                          <a:solidFill>
                            <a:srgbClr val="7030A0"/>
                          </a:solidFill>
                          <a:latin typeface="Arial" panose="020B0604020202020204" pitchFamily="34" charset="0"/>
                          <a:ea typeface="Calibri" panose="020F0502020204030204" pitchFamily="34" charset="0"/>
                          <a:cs typeface="Arial" panose="020B0604020202020204" pitchFamily="34" charset="0"/>
                        </a:rPr>
                        <a:t>s</a:t>
                      </a:r>
                      <a:r>
                        <a:rPr lang="fr-FR" sz="1200" b="0" dirty="0" smtClean="0">
                          <a:solidFill>
                            <a:srgbClr val="7030A0"/>
                          </a:solidFill>
                          <a:latin typeface="Arial" panose="020B0604020202020204" pitchFamily="34" charset="0"/>
                          <a:ea typeface="Calibri" panose="020F0502020204030204" pitchFamily="34" charset="0"/>
                          <a:cs typeface="Arial" panose="020B0604020202020204" pitchFamily="34" charset="0"/>
                        </a:rPr>
                        <a:t> - tout à coup</a:t>
                      </a:r>
                      <a:endParaRPr lang="fr-FR" sz="1200" b="0" u="none" dirty="0" smtClean="0">
                        <a:solidFill>
                          <a:srgbClr val="7030A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latin typeface="Arial" panose="020B0604020202020204" pitchFamily="34" charset="0"/>
                          <a:cs typeface="Arial" panose="020B0604020202020204" pitchFamily="34" charset="0"/>
                        </a:rPr>
                        <a:t>Mémorisation avec les 5 étapes / recherche et associations</a:t>
                      </a:r>
                      <a:r>
                        <a:rPr lang="fr-FR" sz="1200" b="1" baseline="0" dirty="0" smtClean="0">
                          <a:latin typeface="Arial" panose="020B0604020202020204" pitchFamily="34" charset="0"/>
                          <a:cs typeface="Arial" panose="020B0604020202020204" pitchFamily="34" charset="0"/>
                        </a:rPr>
                        <a:t> par analogie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solidFill>
                            <a:schemeClr val="tx1"/>
                          </a:solidFill>
                          <a:latin typeface="Arial" panose="020B0604020202020204" pitchFamily="34" charset="0"/>
                          <a:cs typeface="Arial" panose="020B0604020202020204" pitchFamily="34" charset="0"/>
                        </a:rPr>
                        <a:t>dictée partagée (par 2)</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Arial" panose="020B0604020202020204" pitchFamily="34" charset="0"/>
                          <a:cs typeface="Arial" panose="020B0604020202020204" pitchFamily="34" charset="0"/>
                        </a:rPr>
                        <a:t>dictée de mots sur le cahier du jour</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8493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55902910"/>
              </p:ext>
            </p:extLst>
          </p:nvPr>
        </p:nvGraphicFramePr>
        <p:xfrm>
          <a:off x="0" y="419100"/>
          <a:ext cx="6858000" cy="228600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On prépare une soupe pleine de vitamines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7, semaine 1, période 2)</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Je son g (g/</a:t>
                      </a:r>
                      <a:r>
                        <a:rPr lang="fr-FR" sz="1200" b="1" dirty="0" err="1" smtClean="0">
                          <a:solidFill>
                            <a:schemeClr val="bg1"/>
                          </a:solidFill>
                          <a:latin typeface="Arial" pitchFamily="34" charset="0"/>
                          <a:cs typeface="Arial" pitchFamily="34" charset="0"/>
                        </a:rPr>
                        <a:t>gu</a:t>
                      </a:r>
                      <a:r>
                        <a:rPr lang="fr-FR" sz="1200" b="1" dirty="0" smtClean="0">
                          <a:solidFill>
                            <a:schemeClr val="bg1"/>
                          </a:solidFill>
                          <a:latin typeface="Arial" pitchFamily="34" charset="0"/>
                          <a:cs typeface="Arial" pitchFamily="34" charset="0"/>
                        </a:rPr>
                        <a: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dirty="0" smtClean="0">
                          <a:solidFill>
                            <a:schemeClr val="tx1"/>
                          </a:solidFill>
                          <a:latin typeface="Arial" panose="020B0604020202020204" pitchFamily="34" charset="0"/>
                          <a:cs typeface="Arial" panose="020B0604020202020204" pitchFamily="34" charset="0"/>
                        </a:rPr>
                        <a:t>un ogre, un gâteau, un ingrédient, </a:t>
                      </a:r>
                      <a:r>
                        <a:rPr lang="fr-FR" sz="1200" b="0" dirty="0" smtClean="0">
                          <a:solidFill>
                            <a:srgbClr val="7030A0"/>
                          </a:solidFill>
                          <a:latin typeface="Arial" panose="020B0604020202020204" pitchFamily="34" charset="0"/>
                          <a:cs typeface="Arial" panose="020B0604020202020204" pitchFamily="34" charset="0"/>
                        </a:rPr>
                        <a:t>une casserole</a:t>
                      </a:r>
                      <a:r>
                        <a:rPr lang="fr-FR" sz="1200" b="0" dirty="0" smtClean="0">
                          <a:solidFill>
                            <a:schemeClr val="tx1"/>
                          </a:solidFill>
                          <a:latin typeface="Arial" panose="020B0604020202020204" pitchFamily="34" charset="0"/>
                          <a:cs typeface="Arial" panose="020B0604020202020204" pitchFamily="34" charset="0"/>
                        </a:rPr>
                        <a:t>, un ognon,</a:t>
                      </a:r>
                      <a:r>
                        <a:rPr lang="fr-FR" sz="1200" b="0" baseline="0" dirty="0" smtClean="0">
                          <a:solidFill>
                            <a:schemeClr val="tx1"/>
                          </a:solidFill>
                          <a:latin typeface="Arial" panose="020B0604020202020204" pitchFamily="34" charset="0"/>
                          <a:cs typeface="Arial" panose="020B0604020202020204" pitchFamily="34" charset="0"/>
                        </a:rPr>
                        <a:t> gronder, </a:t>
                      </a:r>
                      <a:r>
                        <a:rPr lang="fr-FR" sz="1200" b="0" dirty="0" smtClean="0">
                          <a:solidFill>
                            <a:schemeClr val="tx1"/>
                          </a:solidFill>
                          <a:latin typeface="Arial" panose="020B0604020202020204" pitchFamily="34" charset="0"/>
                          <a:cs typeface="Arial" panose="020B0604020202020204" pitchFamily="34" charset="0"/>
                        </a:rPr>
                        <a:t>éplucher, </a:t>
                      </a:r>
                      <a:r>
                        <a:rPr lang="fr-FR" sz="1200" b="0" baseline="0" dirty="0" smtClean="0">
                          <a:solidFill>
                            <a:schemeClr val="tx1"/>
                          </a:solidFill>
                          <a:latin typeface="Arial" panose="020B0604020202020204" pitchFamily="34" charset="0"/>
                          <a:cs typeface="Arial" panose="020B0604020202020204" pitchFamily="34" charset="0"/>
                        </a:rPr>
                        <a:t>gros(se), gris(e), </a:t>
                      </a:r>
                      <a:r>
                        <a:rPr lang="fr-FR" sz="1200" b="0" dirty="0" smtClean="0">
                          <a:solidFill>
                            <a:schemeClr val="tx1"/>
                          </a:solidFill>
                          <a:latin typeface="Arial" panose="020B0604020202020204" pitchFamily="34" charset="0"/>
                          <a:cs typeface="Arial" panose="020B0604020202020204" pitchFamily="34" charset="0"/>
                        </a:rPr>
                        <a:t>grand(e)</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baseline="0" dirty="0" smtClean="0">
                          <a:solidFill>
                            <a:schemeClr val="accent6"/>
                          </a:solidFill>
                          <a:latin typeface="Arial" panose="020B0604020202020204" pitchFamily="34" charset="0"/>
                          <a:cs typeface="Arial" panose="020B0604020202020204" pitchFamily="34" charset="0"/>
                        </a:rPr>
                        <a:t>petit(e)</a:t>
                      </a:r>
                      <a:r>
                        <a:rPr lang="fr-FR" sz="1200" b="0" baseline="0" dirty="0" smtClean="0">
                          <a:solidFill>
                            <a:schemeClr val="tx1"/>
                          </a:solidFill>
                          <a:latin typeface="Arial" panose="020B0604020202020204" pitchFamily="34" charset="0"/>
                          <a:cs typeface="Arial" panose="020B0604020202020204" pitchFamily="34" charset="0"/>
                        </a:rPr>
                        <a:t>, rouge,</a:t>
                      </a:r>
                      <a:r>
                        <a:rPr lang="fr-FR" sz="1200" b="0" dirty="0" smtClean="0">
                          <a:solidFill>
                            <a:schemeClr val="tx1"/>
                          </a:solidFill>
                          <a:latin typeface="Arial" panose="020B0604020202020204" pitchFamily="34" charset="0"/>
                          <a:cs typeface="Arial" panose="020B0604020202020204" pitchFamily="34" charset="0"/>
                        </a:rPr>
                        <a:t> </a:t>
                      </a:r>
                      <a:r>
                        <a:rPr lang="fr-FR" sz="1200" b="0" u="sng" dirty="0" smtClean="0">
                          <a:solidFill>
                            <a:schemeClr val="tx1"/>
                          </a:solidFill>
                          <a:latin typeface="Arial" panose="020B0604020202020204" pitchFamily="34" charset="0"/>
                          <a:cs typeface="Arial" panose="020B0604020202020204" pitchFamily="34" charset="0"/>
                        </a:rPr>
                        <a:t>qui</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Tu grondes ton</a:t>
                      </a:r>
                      <a:r>
                        <a:rPr lang="fr-FR" sz="1200" b="1" baseline="0" dirty="0" smtClean="0">
                          <a:latin typeface="Arial" panose="020B0604020202020204" pitchFamily="34" charset="0"/>
                          <a:cs typeface="Arial" panose="020B0604020202020204" pitchFamily="34" charset="0"/>
                        </a:rPr>
                        <a:t> grand frère qui ne mange pas les légumes de la soupe.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Mes frères sont des petits ogres. Ils mangent de</a:t>
                      </a:r>
                      <a:r>
                        <a:rPr lang="fr-FR" sz="1200" b="1" baseline="0" dirty="0" smtClean="0">
                          <a:latin typeface="Arial" panose="020B0604020202020204" pitchFamily="34" charset="0"/>
                          <a:cs typeface="Arial" panose="020B0604020202020204" pitchFamily="34" charset="0"/>
                        </a:rPr>
                        <a:t> la soupe aux ognons, des gros radis </a:t>
                      </a:r>
                      <a:r>
                        <a:rPr lang="fr-FR" sz="1200" b="1" dirty="0" smtClean="0">
                          <a:latin typeface="Arial" panose="020B0604020202020204" pitchFamily="34" charset="0"/>
                          <a:cs typeface="Arial" panose="020B0604020202020204" pitchFamily="34" charset="0"/>
                        </a:rPr>
                        <a:t>et un gâteau à la crème.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baseline="0" dirty="0" smtClean="0">
                          <a:latin typeface="Arial" panose="020B0604020202020204" pitchFamily="34" charset="0"/>
                          <a:cs typeface="Arial" panose="020B0604020202020204" pitchFamily="34" charset="0"/>
                        </a:rPr>
                        <a:t>Ton frère, qui déguste déjà le gros gâteau, te regarde éplucher un gros ognon rouge.</a:t>
                      </a:r>
                      <a:r>
                        <a:rPr lang="fr-FR" sz="1200" b="1" dirty="0" smtClean="0">
                          <a:latin typeface="Arial" panose="020B0604020202020204" pitchFamily="34" charset="0"/>
                          <a:cs typeface="Arial" panose="020B0604020202020204" pitchFamily="34" charset="0"/>
                        </a:rPr>
                        <a:t> Les </a:t>
                      </a:r>
                      <a:r>
                        <a:rPr lang="fr-FR" sz="1200" b="1" baseline="0" dirty="0" smtClean="0">
                          <a:latin typeface="Arial" panose="020B0604020202020204" pitchFamily="34" charset="0"/>
                          <a:cs typeface="Arial" panose="020B0604020202020204" pitchFamily="34" charset="0"/>
                        </a:rPr>
                        <a:t>ingrédients cuisent dans la grande casserole grise pour ce petit ogre!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970707340"/>
              </p:ext>
            </p:extLst>
          </p:nvPr>
        </p:nvGraphicFramePr>
        <p:xfrm>
          <a:off x="0" y="2966452"/>
          <a:ext cx="6858000" cy="265176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On prépare une soupe pleine de vitamines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8, semaine 2, période 2)</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j (j/g/</a:t>
                      </a:r>
                      <a:r>
                        <a:rPr lang="fr-FR" sz="1200" b="0" dirty="0" err="1" smtClean="0">
                          <a:solidFill>
                            <a:schemeClr val="bg1"/>
                          </a:solidFill>
                          <a:latin typeface="Arial" pitchFamily="34" charset="0"/>
                          <a:cs typeface="Arial" pitchFamily="34" charset="0"/>
                        </a:rPr>
                        <a:t>ge</a:t>
                      </a:r>
                      <a:r>
                        <a:rPr lang="fr-FR" sz="1200" b="0" dirty="0" smtClean="0">
                          <a:solidFill>
                            <a:schemeClr val="bg1"/>
                          </a:solidFill>
                          <a:latin typeface="Arial" pitchFamily="34" charset="0"/>
                          <a:cs typeface="Arial" pitchFamily="34" charset="0"/>
                        </a:rPr>
                        <a: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du beurre, du fromage, </a:t>
                      </a:r>
                      <a:r>
                        <a:rPr lang="fr-FR" sz="1200" b="0" u="none" dirty="0" smtClean="0">
                          <a:solidFill>
                            <a:srgbClr val="7030A0"/>
                          </a:solidFill>
                          <a:latin typeface="Arial" panose="020B0604020202020204" pitchFamily="34" charset="0"/>
                          <a:cs typeface="Arial" panose="020B0604020202020204" pitchFamily="34" charset="0"/>
                        </a:rPr>
                        <a:t>un</a:t>
                      </a:r>
                      <a:r>
                        <a:rPr lang="fr-FR" sz="1200" b="0" u="none" baseline="0" dirty="0" smtClean="0">
                          <a:solidFill>
                            <a:srgbClr val="7030A0"/>
                          </a:solidFill>
                          <a:latin typeface="Arial" panose="020B0604020202020204" pitchFamily="34" charset="0"/>
                          <a:cs typeface="Arial" panose="020B0604020202020204" pitchFamily="34" charset="0"/>
                        </a:rPr>
                        <a:t> œuf</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none" baseline="0" dirty="0" smtClean="0">
                          <a:solidFill>
                            <a:srgbClr val="7030A0"/>
                          </a:solidFill>
                          <a:latin typeface="Arial" panose="020B0604020202020204" pitchFamily="34" charset="0"/>
                          <a:cs typeface="Arial" panose="020B0604020202020204" pitchFamily="34" charset="0"/>
                        </a:rPr>
                        <a:t>la matinée</a:t>
                      </a:r>
                      <a:r>
                        <a:rPr lang="fr-FR" sz="1200" b="0" u="none" baseline="0" dirty="0" smtClean="0">
                          <a:solidFill>
                            <a:schemeClr val="tx1"/>
                          </a:solidFill>
                          <a:latin typeface="Arial" panose="020B0604020202020204" pitchFamily="34" charset="0"/>
                          <a:cs typeface="Arial" panose="020B0604020202020204" pitchFamily="34" charset="0"/>
                        </a:rPr>
                        <a:t>, un jus, une cuillère, m</a:t>
                      </a:r>
                      <a:r>
                        <a:rPr lang="fr-FR" sz="1200" b="0" u="none" dirty="0" smtClean="0">
                          <a:solidFill>
                            <a:schemeClr val="tx1"/>
                          </a:solidFill>
                          <a:latin typeface="Arial" panose="020B0604020202020204" pitchFamily="34" charset="0"/>
                          <a:cs typeface="Arial" panose="020B0604020202020204" pitchFamily="34" charset="0"/>
                        </a:rPr>
                        <a:t>élanger, jaune, blanc, orange, </a:t>
                      </a:r>
                      <a:r>
                        <a:rPr lang="fr-FR" sz="1200" b="0" u="none" dirty="0" smtClean="0">
                          <a:solidFill>
                            <a:srgbClr val="7030A0"/>
                          </a:solidFill>
                          <a:latin typeface="Arial" panose="020B0604020202020204" pitchFamily="34" charset="0"/>
                          <a:cs typeface="Arial" panose="020B0604020202020204" pitchFamily="34" charset="0"/>
                        </a:rPr>
                        <a:t>frais</a:t>
                      </a:r>
                      <a:r>
                        <a:rPr lang="fr-FR" sz="1200" b="0" u="none" dirty="0" smtClean="0">
                          <a:solidFill>
                            <a:schemeClr val="tx1"/>
                          </a:solidFill>
                          <a:latin typeface="Arial" panose="020B0604020202020204" pitchFamily="34" charset="0"/>
                          <a:cs typeface="Arial" panose="020B0604020202020204" pitchFamily="34" charset="0"/>
                        </a:rPr>
                        <a:t>, </a:t>
                      </a:r>
                      <a:r>
                        <a:rPr lang="fr-FR" sz="1200" b="0" u="sng" dirty="0" smtClean="0">
                          <a:solidFill>
                            <a:schemeClr val="tx1"/>
                          </a:solidFill>
                          <a:latin typeface="Arial" panose="020B0604020202020204" pitchFamily="34" charset="0"/>
                          <a:cs typeface="Arial" panose="020B0604020202020204" pitchFamily="34" charset="0"/>
                        </a:rPr>
                        <a:t>toujours,  </a:t>
                      </a:r>
                      <a:r>
                        <a:rPr lang="fr-FR" sz="1200" b="0" u="sng" dirty="0" smtClean="0">
                          <a:solidFill>
                            <a:schemeClr val="accent6"/>
                          </a:solidFill>
                          <a:latin typeface="Arial" panose="020B0604020202020204" pitchFamily="34" charset="0"/>
                          <a:cs typeface="Arial" panose="020B0604020202020204" pitchFamily="34" charset="0"/>
                        </a:rPr>
                        <a:t>aujourd’hui</a:t>
                      </a:r>
                      <a:endParaRPr lang="fr-FR" sz="1200" b="0" u="sng" dirty="0">
                        <a:solidFill>
                          <a:schemeClr val="accent6"/>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chemeClr val="tx1"/>
                          </a:solidFill>
                          <a:latin typeface="Arial" panose="020B0604020202020204" pitchFamily="34" charset="0"/>
                          <a:cs typeface="Arial" panose="020B0604020202020204" pitchFamily="34" charset="0"/>
                        </a:rPr>
                        <a:t>Aujourd’hui, pour</a:t>
                      </a:r>
                      <a:r>
                        <a:rPr lang="fr-FR" sz="1200" b="1" baseline="0" dirty="0" smtClean="0">
                          <a:solidFill>
                            <a:schemeClr val="tx1"/>
                          </a:solidFill>
                          <a:latin typeface="Arial" panose="020B0604020202020204" pitchFamily="34" charset="0"/>
                          <a:cs typeface="Arial" panose="020B0604020202020204" pitchFamily="34" charset="0"/>
                        </a:rPr>
                        <a:t> </a:t>
                      </a:r>
                      <a:r>
                        <a:rPr lang="fr-FR" sz="1200" b="1" baseline="0" dirty="0" smtClean="0">
                          <a:latin typeface="Arial" panose="020B0604020202020204" pitchFamily="34" charset="0"/>
                          <a:cs typeface="Arial" panose="020B0604020202020204" pitchFamily="34" charset="0"/>
                        </a:rPr>
                        <a:t>préparer le gâteau, vous </a:t>
                      </a:r>
                      <a:r>
                        <a:rPr lang="fr-FR" sz="1200" b="1" baseline="0" dirty="0" smtClean="0">
                          <a:solidFill>
                            <a:schemeClr val="tx1"/>
                          </a:solidFill>
                          <a:latin typeface="Arial" panose="020B0604020202020204" pitchFamily="34" charset="0"/>
                          <a:cs typeface="Arial" panose="020B0604020202020204" pitchFamily="34" charset="0"/>
                        </a:rPr>
                        <a:t>mélangez la farine et le beurre avec la cuillère en bois.</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Pour</a:t>
                      </a:r>
                      <a:r>
                        <a:rPr lang="fr-FR" sz="1200" b="1" baseline="0" dirty="0" smtClean="0">
                          <a:latin typeface="Arial" panose="020B0604020202020204" pitchFamily="34" charset="0"/>
                          <a:cs typeface="Arial" panose="020B0604020202020204" pitchFamily="34" charset="0"/>
                        </a:rPr>
                        <a:t> le gouter, </a:t>
                      </a:r>
                      <a:r>
                        <a:rPr lang="fr-FR" sz="1200" b="1" baseline="0" dirty="0" smtClean="0">
                          <a:solidFill>
                            <a:srgbClr val="7030A0"/>
                          </a:solidFill>
                          <a:latin typeface="Arial" panose="020B0604020202020204" pitchFamily="34" charset="0"/>
                          <a:cs typeface="Arial" panose="020B0604020202020204" pitchFamily="34" charset="0"/>
                        </a:rPr>
                        <a:t>cet après-midi</a:t>
                      </a:r>
                      <a:r>
                        <a:rPr lang="fr-FR" sz="1200" b="1" baseline="0" dirty="0" smtClean="0">
                          <a:latin typeface="Arial" panose="020B0604020202020204" pitchFamily="34" charset="0"/>
                          <a:cs typeface="Arial" panose="020B0604020202020204" pitchFamily="34" charset="0"/>
                        </a:rPr>
                        <a:t>, nous mangeons du fromage blanc et des petits gâteaux au beurre. </a:t>
                      </a:r>
                      <a:r>
                        <a:rPr lang="fr-FR" sz="1200" b="1" baseline="0" dirty="0" smtClean="0">
                          <a:solidFill>
                            <a:srgbClr val="7030A0"/>
                          </a:solidFill>
                          <a:latin typeface="Arial" panose="020B0604020202020204" pitchFamily="34" charset="0"/>
                          <a:cs typeface="Arial" panose="020B0604020202020204" pitchFamily="34" charset="0"/>
                        </a:rPr>
                        <a:t>Maman prépare toujours du jus d’oranges.</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solidFill>
                            <a:srgbClr val="7030A0"/>
                          </a:solidFill>
                          <a:latin typeface="Arial" panose="020B0604020202020204" pitchFamily="34" charset="0"/>
                          <a:cs typeface="Arial" panose="020B0604020202020204" pitchFamily="34" charset="0"/>
                        </a:rPr>
                        <a:t>Toute</a:t>
                      </a:r>
                      <a:r>
                        <a:rPr lang="fr-FR" sz="1200" b="1" baseline="0" dirty="0" smtClean="0">
                          <a:solidFill>
                            <a:srgbClr val="7030A0"/>
                          </a:solidFill>
                          <a:latin typeface="Arial" panose="020B0604020202020204" pitchFamily="34" charset="0"/>
                          <a:cs typeface="Arial" panose="020B0604020202020204" pitchFamily="34" charset="0"/>
                        </a:rPr>
                        <a:t> la matinée</a:t>
                      </a:r>
                      <a:r>
                        <a:rPr lang="fr-FR" sz="1200" b="1" baseline="0" dirty="0" smtClean="0">
                          <a:latin typeface="Arial" panose="020B0604020202020204" pitchFamily="34" charset="0"/>
                          <a:cs typeface="Arial" panose="020B0604020202020204" pitchFamily="34" charset="0"/>
                        </a:rPr>
                        <a:t>,  nous préparons des gâteaux pour le gouter. Nous utilisons </a:t>
                      </a:r>
                      <a:r>
                        <a:rPr lang="fr-FR" sz="1200" b="1" baseline="0" dirty="0" smtClean="0">
                          <a:solidFill>
                            <a:srgbClr val="7030A0"/>
                          </a:solidFill>
                          <a:latin typeface="Arial" panose="020B0604020202020204" pitchFamily="34" charset="0"/>
                          <a:cs typeface="Arial" panose="020B0604020202020204" pitchFamily="34" charset="0"/>
                        </a:rPr>
                        <a:t>des œufs bien jaunes</a:t>
                      </a:r>
                      <a:r>
                        <a:rPr lang="fr-FR" sz="1200" b="1" baseline="0" dirty="0" smtClean="0">
                          <a:latin typeface="Arial" panose="020B0604020202020204" pitchFamily="34" charset="0"/>
                          <a:cs typeface="Arial" panose="020B0604020202020204" pitchFamily="34" charset="0"/>
                        </a:rPr>
                        <a:t>, du beurre mou et du fromage blanc. </a:t>
                      </a:r>
                      <a:r>
                        <a:rPr lang="fr-FR" sz="1200" b="1" dirty="0" smtClean="0">
                          <a:latin typeface="Arial" panose="020B0604020202020204" pitchFamily="34" charset="0"/>
                          <a:cs typeface="Arial" panose="020B0604020202020204" pitchFamily="34" charset="0"/>
                        </a:rPr>
                        <a:t>Je coupe toujours les oranges pour faire du jus </a:t>
                      </a:r>
                      <a:r>
                        <a:rPr lang="fr-FR" sz="1200" b="1" dirty="0" smtClean="0">
                          <a:solidFill>
                            <a:srgbClr val="7030A0"/>
                          </a:solidFill>
                          <a:latin typeface="Arial" panose="020B0604020202020204" pitchFamily="34" charset="0"/>
                          <a:cs typeface="Arial" panose="020B0604020202020204" pitchFamily="34" charset="0"/>
                        </a:rPr>
                        <a:t>frais.</a:t>
                      </a:r>
                      <a:endParaRPr lang="fr-FR" sz="1200" b="1" dirty="0">
                        <a:solidFill>
                          <a:srgbClr val="7030A0"/>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0" y="0"/>
            <a:ext cx="6858000" cy="338554"/>
          </a:xfrm>
          <a:prstGeom prst="rect">
            <a:avLst/>
          </a:prstGeom>
          <a:noFill/>
        </p:spPr>
        <p:txBody>
          <a:bodyPr wrap="square" rtlCol="0">
            <a:spAutoFit/>
          </a:bodyPr>
          <a:lstStyle/>
          <a:p>
            <a:pPr algn="ctr"/>
            <a:r>
              <a:rPr lang="fr-FR" sz="1600" dirty="0" smtClean="0">
                <a:latin typeface="appleberry" pitchFamily="2" charset="0"/>
                <a:ea typeface="Always In My Heart" panose="02000603000000000000" pitchFamily="2" charset="0"/>
              </a:rPr>
              <a:t>Dictées (année 2 – Faire de la grammaire au CE1/CE2)</a:t>
            </a:r>
            <a:endParaRPr lang="fr-FR" sz="1600" dirty="0">
              <a:latin typeface="appleberry" pitchFamily="2" charset="0"/>
              <a:ea typeface="Always In My Heart" panose="02000603000000000000" pitchFamily="2" charset="0"/>
            </a:endParaRPr>
          </a:p>
        </p:txBody>
      </p:sp>
      <p:graphicFrame>
        <p:nvGraphicFramePr>
          <p:cNvPr id="6" name="Tableau 5"/>
          <p:cNvGraphicFramePr>
            <a:graphicFrameLocks noGrp="1"/>
          </p:cNvGraphicFramePr>
          <p:nvPr>
            <p:extLst>
              <p:ext uri="{D42A27DB-BD31-4B8C-83A1-F6EECF244321}">
                <p14:modId xmlns:p14="http://schemas.microsoft.com/office/powerpoint/2010/main" val="1625116901"/>
              </p:ext>
            </p:extLst>
          </p:nvPr>
        </p:nvGraphicFramePr>
        <p:xfrm>
          <a:off x="0" y="5879564"/>
          <a:ext cx="6858000" cy="2435035"/>
        </p:xfrm>
        <a:graphic>
          <a:graphicData uri="http://schemas.openxmlformats.org/drawingml/2006/table">
            <a:tbl>
              <a:tblPr firstRow="1" bandRow="1">
                <a:tableStyleId>{5C22544A-7EE6-4342-B048-85BDC9FD1C3A}</a:tableStyleId>
              </a:tblPr>
              <a:tblGrid>
                <a:gridCol w="755862"/>
                <a:gridCol w="4448149"/>
                <a:gridCol w="1653989"/>
              </a:tblGrid>
              <a:tr h="568692">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Les métiers de la construction</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9, semaine 3, période 2)</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dirty="0"/>
                    </a:p>
                  </a:txBody>
                  <a:tcPr/>
                </a:tc>
                <a:tc>
                  <a:txBody>
                    <a:bodyPr/>
                    <a:lstStyle/>
                    <a:p>
                      <a:pPr algn="ctr"/>
                      <a:r>
                        <a:rPr lang="fr-FR" sz="1200" b="0" dirty="0" smtClean="0">
                          <a:solidFill>
                            <a:schemeClr val="bg1"/>
                          </a:solidFill>
                          <a:latin typeface="Arial" pitchFamily="34" charset="0"/>
                          <a:cs typeface="Arial" pitchFamily="34" charset="0"/>
                        </a:rPr>
                        <a:t>elle/</a:t>
                      </a:r>
                      <a:r>
                        <a:rPr lang="fr-FR" sz="1200" b="0" dirty="0" err="1" smtClean="0">
                          <a:solidFill>
                            <a:schemeClr val="bg1"/>
                          </a:solidFill>
                          <a:latin typeface="Arial" pitchFamily="34" charset="0"/>
                          <a:cs typeface="Arial" pitchFamily="34" charset="0"/>
                        </a:rPr>
                        <a:t>ette</a:t>
                      </a:r>
                      <a:r>
                        <a:rPr lang="fr-FR" sz="1200" b="0" dirty="0" smtClean="0">
                          <a:solidFill>
                            <a:schemeClr val="bg1"/>
                          </a:solidFill>
                          <a:latin typeface="Arial" pitchFamily="34" charset="0"/>
                          <a:cs typeface="Arial" pitchFamily="34" charset="0"/>
                        </a:rPr>
                        <a:t>/</a:t>
                      </a:r>
                    </a:p>
                    <a:p>
                      <a:pPr algn="ctr"/>
                      <a:r>
                        <a:rPr lang="fr-FR" sz="1200" b="0" dirty="0" smtClean="0">
                          <a:solidFill>
                            <a:schemeClr val="bg1"/>
                          </a:solidFill>
                          <a:latin typeface="Arial" pitchFamily="34" charset="0"/>
                          <a:cs typeface="Arial" pitchFamily="34" charset="0"/>
                        </a:rPr>
                        <a:t>esse/</a:t>
                      </a:r>
                      <a:r>
                        <a:rPr lang="fr-FR" sz="1200" b="0" dirty="0" err="1" smtClean="0">
                          <a:solidFill>
                            <a:schemeClr val="bg1"/>
                          </a:solidFill>
                          <a:latin typeface="Arial" pitchFamily="34" charset="0"/>
                          <a:cs typeface="Arial" pitchFamily="34" charset="0"/>
                        </a:rPr>
                        <a:t>enne</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une maisonnette, la terre, un peintre, une murette, une pierre, </a:t>
                      </a:r>
                      <a:r>
                        <a:rPr lang="fr-FR" sz="1200" b="0" dirty="0" smtClean="0">
                          <a:solidFill>
                            <a:srgbClr val="7030A0"/>
                          </a:solidFill>
                          <a:latin typeface="Arial" panose="020B0604020202020204" pitchFamily="34" charset="0"/>
                          <a:cs typeface="Arial" panose="020B0604020202020204" pitchFamily="34" charset="0"/>
                        </a:rPr>
                        <a:t>la vitesse</a:t>
                      </a:r>
                      <a:r>
                        <a:rPr lang="fr-FR" sz="1200" b="0" dirty="0" smtClean="0">
                          <a:solidFill>
                            <a:schemeClr val="tx1"/>
                          </a:solidFill>
                          <a:latin typeface="Arial" panose="020B0604020202020204" pitchFamily="34" charset="0"/>
                          <a:cs typeface="Arial" panose="020B0604020202020204" pitchFamily="34" charset="0"/>
                        </a:rPr>
                        <a:t>, </a:t>
                      </a:r>
                      <a:r>
                        <a:rPr lang="fr-FR" sz="1200" b="0" dirty="0" smtClean="0">
                          <a:solidFill>
                            <a:srgbClr val="7030A0"/>
                          </a:solidFill>
                          <a:latin typeface="Arial" panose="020B0604020202020204" pitchFamily="34" charset="0"/>
                          <a:cs typeface="Arial" panose="020B0604020202020204" pitchFamily="34" charset="0"/>
                        </a:rPr>
                        <a:t>dessiner</a:t>
                      </a:r>
                      <a:r>
                        <a:rPr lang="fr-FR" sz="1200" b="0" dirty="0" smtClean="0">
                          <a:solidFill>
                            <a:schemeClr val="tx1"/>
                          </a:solidFill>
                          <a:latin typeface="Arial" panose="020B0604020202020204" pitchFamily="34" charset="0"/>
                          <a:cs typeface="Arial" panose="020B0604020202020204" pitchFamily="34" charset="0"/>
                        </a:rPr>
                        <a:t>, protéger, belle, quatre, </a:t>
                      </a:r>
                      <a:r>
                        <a:rPr lang="fr-FR" sz="1200" b="0" u="sng" dirty="0" smtClean="0">
                          <a:solidFill>
                            <a:schemeClr val="tx1"/>
                          </a:solidFill>
                          <a:latin typeface="Arial" panose="020B0604020202020204" pitchFamily="34" charset="0"/>
                          <a:cs typeface="Arial" panose="020B0604020202020204" pitchFamily="34" charset="0"/>
                        </a:rPr>
                        <a:t>derrière, près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Près</a:t>
                      </a:r>
                      <a:r>
                        <a:rPr lang="fr-FR" sz="1200" b="1" baseline="0" dirty="0" smtClean="0">
                          <a:latin typeface="Arial" panose="020B0604020202020204" pitchFamily="34" charset="0"/>
                          <a:cs typeface="Arial" panose="020B0604020202020204" pitchFamily="34" charset="0"/>
                        </a:rPr>
                        <a:t> de la murette </a:t>
                      </a:r>
                      <a:r>
                        <a:rPr lang="fr-FR" sz="1200" b="1" baseline="0" dirty="0" smtClean="0">
                          <a:solidFill>
                            <a:schemeClr val="tx1"/>
                          </a:solidFill>
                          <a:latin typeface="Arial" panose="020B0604020202020204" pitchFamily="34" charset="0"/>
                          <a:cs typeface="Arial" panose="020B0604020202020204" pitchFamily="34" charset="0"/>
                        </a:rPr>
                        <a:t>en terre </a:t>
                      </a:r>
                      <a:r>
                        <a:rPr lang="fr-FR" sz="1200" b="1" baseline="0" dirty="0" smtClean="0">
                          <a:solidFill>
                            <a:srgbClr val="7030A0"/>
                          </a:solidFill>
                          <a:latin typeface="Arial" panose="020B0604020202020204" pitchFamily="34" charset="0"/>
                          <a:cs typeface="Arial" panose="020B0604020202020204" pitchFamily="34" charset="0"/>
                        </a:rPr>
                        <a:t>et en pierres rouges</a:t>
                      </a:r>
                      <a:r>
                        <a:rPr lang="fr-FR" sz="1200" b="1" baseline="0" dirty="0" smtClean="0">
                          <a:latin typeface="Arial" panose="020B0604020202020204" pitchFamily="34" charset="0"/>
                          <a:cs typeface="Arial" panose="020B0604020202020204" pitchFamily="34" charset="0"/>
                        </a:rPr>
                        <a:t>, les arbres cachent une maisonnette en bois.</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Assis devant sa toile, le peinture</a:t>
                      </a:r>
                      <a:r>
                        <a:rPr lang="fr-FR" sz="1200" b="1" baseline="0" dirty="0" smtClean="0">
                          <a:latin typeface="Arial" panose="020B0604020202020204" pitchFamily="34" charset="0"/>
                          <a:cs typeface="Arial" panose="020B0604020202020204" pitchFamily="34" charset="0"/>
                        </a:rPr>
                        <a:t> dessine quatre belles maisonnettes derrière l’arbre.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La voiture fonce </a:t>
                      </a:r>
                      <a:r>
                        <a:rPr lang="fr-FR" sz="1200" b="1" dirty="0" smtClean="0">
                          <a:solidFill>
                            <a:srgbClr val="7030A0"/>
                          </a:solidFill>
                          <a:latin typeface="Arial" panose="020B0604020202020204" pitchFamily="34" charset="0"/>
                          <a:cs typeface="Arial" panose="020B0604020202020204" pitchFamily="34" charset="0"/>
                        </a:rPr>
                        <a:t>à toute vitesse </a:t>
                      </a:r>
                      <a:r>
                        <a:rPr lang="fr-FR" sz="1200" b="1" dirty="0" smtClean="0">
                          <a:latin typeface="Arial" panose="020B0604020202020204" pitchFamily="34" charset="0"/>
                          <a:cs typeface="Arial" panose="020B0604020202020204" pitchFamily="34" charset="0"/>
                        </a:rPr>
                        <a:t>dans la </a:t>
                      </a:r>
                      <a:r>
                        <a:rPr lang="fr-FR" sz="1200" b="1" baseline="0" dirty="0" smtClean="0">
                          <a:latin typeface="Arial" panose="020B0604020202020204" pitchFamily="34" charset="0"/>
                          <a:cs typeface="Arial" panose="020B0604020202020204" pitchFamily="34" charset="0"/>
                        </a:rPr>
                        <a:t>murette en vieilles pierres. Derrière, quatre arbres protègent la maisonnette du peintre.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992109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6780590"/>
              </p:ext>
            </p:extLst>
          </p:nvPr>
        </p:nvGraphicFramePr>
        <p:xfrm>
          <a:off x="0" y="0"/>
          <a:ext cx="6858000" cy="228600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err="1" smtClean="0">
                          <a:solidFill>
                            <a:schemeClr val="tx1"/>
                          </a:solidFill>
                          <a:latin typeface="Arial" panose="020B0604020202020204" pitchFamily="34" charset="0"/>
                          <a:cs typeface="Arial" panose="020B0604020202020204" pitchFamily="34" charset="0"/>
                        </a:rPr>
                        <a:t>Poum</a:t>
                      </a:r>
                      <a:r>
                        <a:rPr lang="fr-FR" sz="1200" b="1" dirty="0" smtClean="0">
                          <a:solidFill>
                            <a:schemeClr val="tx1"/>
                          </a:solidFill>
                          <a:latin typeface="Arial" panose="020B0604020202020204" pitchFamily="34" charset="0"/>
                          <a:cs typeface="Arial" panose="020B0604020202020204" pitchFamily="34" charset="0"/>
                        </a:rPr>
                        <a:t> et les korrigans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10, semaine 4, période 2)</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confusion</a:t>
                      </a:r>
                      <a:r>
                        <a:rPr lang="fr-FR" sz="1200" b="0" baseline="0" dirty="0" smtClean="0">
                          <a:solidFill>
                            <a:schemeClr val="bg1"/>
                          </a:solidFill>
                          <a:latin typeface="Arial" pitchFamily="34" charset="0"/>
                          <a:cs typeface="Arial" pitchFamily="34" charset="0"/>
                        </a:rPr>
                        <a:t> </a:t>
                      </a:r>
                      <a:r>
                        <a:rPr lang="fr-FR" sz="1200" b="0" baseline="0" dirty="0" err="1" smtClean="0">
                          <a:solidFill>
                            <a:schemeClr val="bg1"/>
                          </a:solidFill>
                          <a:latin typeface="Arial" pitchFamily="34" charset="0"/>
                          <a:cs typeface="Arial" pitchFamily="34" charset="0"/>
                        </a:rPr>
                        <a:t>ch</a:t>
                      </a:r>
                      <a:r>
                        <a:rPr lang="fr-FR" sz="1200" b="0" baseline="0" dirty="0" smtClean="0">
                          <a:solidFill>
                            <a:schemeClr val="bg1"/>
                          </a:solidFill>
                          <a:latin typeface="Arial" pitchFamily="34" charset="0"/>
                          <a:cs typeface="Arial" pitchFamily="34" charset="0"/>
                        </a:rPr>
                        <a:t>/j</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 chapeau, des lunettes</a:t>
                      </a:r>
                      <a:r>
                        <a:rPr lang="fr-FR" sz="1200" b="0" u="none" baseline="0" dirty="0" smtClean="0">
                          <a:solidFill>
                            <a:schemeClr val="tx1"/>
                          </a:solidFill>
                          <a:latin typeface="Arial" panose="020B0604020202020204" pitchFamily="34" charset="0"/>
                          <a:cs typeface="Arial" panose="020B0604020202020204" pitchFamily="34" charset="0"/>
                        </a:rPr>
                        <a:t>, la colère, la faim, ils sont, porter, inquiet, cinq, </a:t>
                      </a:r>
                      <a:r>
                        <a:rPr lang="fr-FR" sz="1200" b="0" u="sng" baseline="0" dirty="0" smtClean="0">
                          <a:solidFill>
                            <a:schemeClr val="tx1"/>
                          </a:solidFill>
                          <a:latin typeface="Arial" panose="020B0604020202020204" pitchFamily="34" charset="0"/>
                          <a:cs typeface="Arial" panose="020B0604020202020204" pitchFamily="34" charset="0"/>
                        </a:rPr>
                        <a:t>aussi, plus, très</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Le lutin porte un chapeau pointu</a:t>
                      </a:r>
                      <a:r>
                        <a:rPr lang="fr-FR" sz="1200" b="1" baseline="0" dirty="0" smtClean="0">
                          <a:latin typeface="Arial" panose="020B0604020202020204" pitchFamily="34" charset="0"/>
                          <a:cs typeface="Arial" panose="020B0604020202020204" pitchFamily="34" charset="0"/>
                        </a:rPr>
                        <a:t> et </a:t>
                      </a:r>
                      <a:r>
                        <a:rPr lang="fr-FR" sz="1200" b="1" dirty="0" smtClean="0">
                          <a:latin typeface="Arial" panose="020B0604020202020204" pitchFamily="34" charset="0"/>
                          <a:cs typeface="Arial" panose="020B0604020202020204" pitchFamily="34" charset="0"/>
                        </a:rPr>
                        <a:t>des belles lunettes. Il est très en colère. Il a faim aussi.</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Les chapeaux des</a:t>
                      </a:r>
                      <a:r>
                        <a:rPr lang="fr-FR" sz="1200" b="1" baseline="0" dirty="0" smtClean="0">
                          <a:latin typeface="Arial" panose="020B0604020202020204" pitchFamily="34" charset="0"/>
                          <a:cs typeface="Arial" panose="020B0604020202020204" pitchFamily="34" charset="0"/>
                        </a:rPr>
                        <a:t> cinq lutins sont pointus. Ils sont inquiets mais ils n’ont plus faim.</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Tous</a:t>
                      </a:r>
                      <a:r>
                        <a:rPr lang="fr-FR" sz="1200" b="1" baseline="0" dirty="0" smtClean="0">
                          <a:latin typeface="Arial" panose="020B0604020202020204" pitchFamily="34" charset="0"/>
                          <a:cs typeface="Arial" panose="020B0604020202020204" pitchFamily="34" charset="0"/>
                        </a:rPr>
                        <a:t> l</a:t>
                      </a:r>
                      <a:r>
                        <a:rPr lang="fr-FR" sz="1200" b="1" dirty="0" smtClean="0">
                          <a:latin typeface="Arial" panose="020B0604020202020204" pitchFamily="34" charset="0"/>
                          <a:cs typeface="Arial" panose="020B0604020202020204" pitchFamily="34" charset="0"/>
                        </a:rPr>
                        <a:t>es lutins portent des</a:t>
                      </a:r>
                      <a:r>
                        <a:rPr lang="fr-FR" sz="1200" b="1" baseline="0" dirty="0" smtClean="0">
                          <a:latin typeface="Arial" panose="020B0604020202020204" pitchFamily="34" charset="0"/>
                          <a:cs typeface="Arial" panose="020B0604020202020204" pitchFamily="34" charset="0"/>
                        </a:rPr>
                        <a:t> chapeaux pointus et des très grosses lunettes. </a:t>
                      </a:r>
                      <a:r>
                        <a:rPr lang="fr-FR" sz="1200" b="1" baseline="0" dirty="0" smtClean="0">
                          <a:solidFill>
                            <a:srgbClr val="7030A0"/>
                          </a:solidFill>
                          <a:latin typeface="Arial" panose="020B0604020202020204" pitchFamily="34" charset="0"/>
                          <a:cs typeface="Arial" panose="020B0604020202020204" pitchFamily="34" charset="0"/>
                        </a:rPr>
                        <a:t>Aujourd’hui,</a:t>
                      </a:r>
                      <a:r>
                        <a:rPr lang="fr-FR" sz="1200" b="1" baseline="0" dirty="0" smtClean="0">
                          <a:latin typeface="Arial" panose="020B0604020202020204" pitchFamily="34" charset="0"/>
                          <a:cs typeface="Arial" panose="020B0604020202020204" pitchFamily="34" charset="0"/>
                        </a:rPr>
                        <a:t> le plus petit est inquiet et il gronde les autres. Il est rouge de colère!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3036437873"/>
              </p:ext>
            </p:extLst>
          </p:nvPr>
        </p:nvGraphicFramePr>
        <p:xfrm>
          <a:off x="0" y="7256376"/>
          <a:ext cx="6858000" cy="2058468"/>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rPr>
                        <a:t>Pas de texte</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ail/</a:t>
                      </a:r>
                      <a:r>
                        <a:rPr lang="fr-FR" sz="1200" b="0" dirty="0" err="1" smtClean="0">
                          <a:solidFill>
                            <a:schemeClr val="bg1"/>
                          </a:solidFill>
                          <a:latin typeface="Arial" pitchFamily="34" charset="0"/>
                          <a:cs typeface="Arial" pitchFamily="34" charset="0"/>
                        </a:rPr>
                        <a:t>eil</a:t>
                      </a:r>
                      <a:r>
                        <a:rPr lang="fr-FR" sz="1200" b="0" dirty="0" smtClean="0">
                          <a:solidFill>
                            <a:schemeClr val="bg1"/>
                          </a:solidFill>
                          <a:latin typeface="Arial" pitchFamily="34" charset="0"/>
                          <a:cs typeface="Arial" pitchFamily="34" charset="0"/>
                        </a:rPr>
                        <a:t>/ail/</a:t>
                      </a:r>
                      <a:r>
                        <a:rPr lang="fr-FR" sz="1200" b="0" dirty="0" err="1" smtClean="0">
                          <a:solidFill>
                            <a:schemeClr val="bg1"/>
                          </a:solidFill>
                          <a:latin typeface="Arial" pitchFamily="34" charset="0"/>
                          <a:cs typeface="Arial" pitchFamily="34" charset="0"/>
                        </a:rPr>
                        <a:t>ouil</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rgbClr val="7030A0"/>
                          </a:solidFill>
                          <a:latin typeface="Arial" panose="020B0604020202020204" pitchFamily="34" charset="0"/>
                          <a:cs typeface="Arial" panose="020B0604020202020204" pitchFamily="34" charset="0"/>
                        </a:rPr>
                        <a:t>u</a:t>
                      </a:r>
                      <a:r>
                        <a:rPr lang="fr-FR" sz="1200" b="0" u="none" dirty="0" smtClean="0">
                          <a:solidFill>
                            <a:schemeClr val="tx1"/>
                          </a:solidFill>
                          <a:latin typeface="Arial" panose="020B0604020202020204" pitchFamily="34" charset="0"/>
                          <a:cs typeface="Arial" panose="020B0604020202020204" pitchFamily="34" charset="0"/>
                        </a:rPr>
                        <a:t>ne bouteille, une paille, le verre, le dessert, la vanille,</a:t>
                      </a:r>
                      <a:r>
                        <a:rPr lang="fr-FR" sz="1200" b="0" u="none" baseline="0" dirty="0" smtClean="0">
                          <a:solidFill>
                            <a:schemeClr val="tx1"/>
                          </a:solidFill>
                          <a:latin typeface="Arial" panose="020B0604020202020204" pitchFamily="34" charset="0"/>
                          <a:cs typeface="Arial" panose="020B0604020202020204" pitchFamily="34" charset="0"/>
                        </a:rPr>
                        <a:t> déguster, j’adore siroter, payer, </a:t>
                      </a:r>
                      <a:r>
                        <a:rPr lang="fr-FR" sz="1200" b="0" u="sng" baseline="0" dirty="0" smtClean="0">
                          <a:solidFill>
                            <a:schemeClr val="tx1"/>
                          </a:solidFill>
                          <a:latin typeface="Arial" panose="020B0604020202020204" pitchFamily="34" charset="0"/>
                          <a:cs typeface="Arial" panose="020B0604020202020204" pitchFamily="34" charset="0"/>
                        </a:rPr>
                        <a:t>encore, pendant</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Les sodas se dégustent avec une paille,</a:t>
                      </a:r>
                      <a:r>
                        <a:rPr lang="fr-FR" sz="1200" b="1" baseline="0" dirty="0" smtClean="0">
                          <a:latin typeface="Arial" panose="020B0604020202020204" pitchFamily="34" charset="0"/>
                          <a:cs typeface="Arial" panose="020B0604020202020204" pitchFamily="34" charset="0"/>
                        </a:rPr>
                        <a:t> dans un grand verre.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Tu sirotes un</a:t>
                      </a:r>
                      <a:r>
                        <a:rPr lang="fr-FR" sz="1200" b="1" baseline="0" dirty="0" smtClean="0">
                          <a:latin typeface="Arial" panose="020B0604020202020204" pitchFamily="34" charset="0"/>
                          <a:cs typeface="Arial" panose="020B0604020202020204" pitchFamily="34" charset="0"/>
                        </a:rPr>
                        <a:t> verre avant de payer les boules de glace à la vanille.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dirty="0" smtClean="0">
                          <a:latin typeface="Arial" panose="020B0604020202020204" pitchFamily="34" charset="0"/>
                          <a:cs typeface="Arial" panose="020B0604020202020204" pitchFamily="34" charset="0"/>
                        </a:rPr>
                        <a:t>Autour de la table, nous sirotons un soda avec nos pailles dans des beaux verres colorés. Je déguste encore ma glace pendant que vous</a:t>
                      </a:r>
                      <a:r>
                        <a:rPr lang="fr-FR" sz="1200" b="1" baseline="0" dirty="0" smtClean="0">
                          <a:latin typeface="Arial" panose="020B0604020202020204" pitchFamily="34" charset="0"/>
                          <a:cs typeface="Arial" panose="020B0604020202020204" pitchFamily="34" charset="0"/>
                        </a:rPr>
                        <a:t> allez payer la  bouteille et les desserts. J’adore la vanille!</a:t>
                      </a:r>
                      <a:endParaRPr lang="fr-FR" sz="1200" b="1" dirty="0" smtClean="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2731030041"/>
              </p:ext>
            </p:extLst>
          </p:nvPr>
        </p:nvGraphicFramePr>
        <p:xfrm>
          <a:off x="0" y="2484755"/>
          <a:ext cx="6858000" cy="2196696"/>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(semaine 5, période 2)</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mots invariables</a:t>
                      </a:r>
                    </a:p>
                    <a:p>
                      <a:pPr algn="ctr"/>
                      <a:r>
                        <a:rPr lang="fr-FR" sz="1200" b="0" dirty="0" smtClean="0">
                          <a:solidFill>
                            <a:schemeClr val="bg1"/>
                          </a:solidFill>
                          <a:latin typeface="Arial" pitchFamily="34" charset="0"/>
                          <a:cs typeface="Arial" pitchFamily="34" charset="0"/>
                        </a:rPr>
                        <a:t>(révisions)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tou</a:t>
                      </a:r>
                      <a:r>
                        <a:rPr lang="fr-FR" sz="1200" b="1" u="none" dirty="0" smtClean="0">
                          <a:solidFill>
                            <a:schemeClr val="tx1"/>
                          </a:solidFill>
                          <a:latin typeface="Arial" panose="020B0604020202020204" pitchFamily="34" charset="0"/>
                          <a:cs typeface="Arial" panose="020B0604020202020204" pitchFamily="34" charset="0"/>
                        </a:rPr>
                        <a:t>jour</a:t>
                      </a:r>
                      <a:r>
                        <a:rPr lang="fr-FR" sz="1200" b="0" u="none" dirty="0" smtClean="0">
                          <a:solidFill>
                            <a:schemeClr val="tx1"/>
                          </a:solidFill>
                          <a:latin typeface="Arial" panose="020B0604020202020204" pitchFamily="34" charset="0"/>
                          <a:cs typeface="Arial" panose="020B0604020202020204" pitchFamily="34" charset="0"/>
                        </a:rPr>
                        <a:t>s, au</a:t>
                      </a:r>
                      <a:r>
                        <a:rPr lang="fr-FR" sz="1200" b="1" u="none" dirty="0" smtClean="0">
                          <a:solidFill>
                            <a:schemeClr val="tx1"/>
                          </a:solidFill>
                          <a:latin typeface="Arial" panose="020B0604020202020204" pitchFamily="34" charset="0"/>
                          <a:cs typeface="Arial" panose="020B0604020202020204" pitchFamily="34" charset="0"/>
                        </a:rPr>
                        <a:t>jour</a:t>
                      </a:r>
                      <a:r>
                        <a:rPr lang="fr-FR" sz="1200" b="0" u="none" dirty="0" smtClean="0">
                          <a:solidFill>
                            <a:schemeClr val="tx1"/>
                          </a:solidFill>
                          <a:latin typeface="Arial" panose="020B0604020202020204" pitchFamily="34" charset="0"/>
                          <a:cs typeface="Arial" panose="020B0604020202020204" pitchFamily="34" charset="0"/>
                        </a:rPr>
                        <a:t>d’hui,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p</a:t>
                      </a:r>
                      <a:r>
                        <a:rPr lang="fr-FR" sz="1200" b="1" u="none" dirty="0" smtClean="0">
                          <a:solidFill>
                            <a:schemeClr val="tx1"/>
                          </a:solidFill>
                          <a:latin typeface="Arial" panose="020B0604020202020204" pitchFamily="34" charset="0"/>
                          <a:cs typeface="Arial" panose="020B0604020202020204" pitchFamily="34" charset="0"/>
                        </a:rPr>
                        <a:t>rès</a:t>
                      </a:r>
                      <a:r>
                        <a:rPr lang="fr-FR" sz="1200" b="0" u="none" dirty="0" smtClean="0">
                          <a:solidFill>
                            <a:schemeClr val="tx1"/>
                          </a:solidFill>
                          <a:latin typeface="Arial" panose="020B0604020202020204" pitchFamily="34" charset="0"/>
                          <a:cs typeface="Arial" panose="020B0604020202020204" pitchFamily="34" charset="0"/>
                        </a:rPr>
                        <a:t>,</a:t>
                      </a:r>
                      <a:r>
                        <a:rPr lang="fr-FR" sz="1200" b="0" u="none" baseline="0" dirty="0" smtClean="0">
                          <a:solidFill>
                            <a:schemeClr val="tx1"/>
                          </a:solidFill>
                          <a:latin typeface="Arial" panose="020B0604020202020204" pitchFamily="34" charset="0"/>
                          <a:cs typeface="Arial" panose="020B0604020202020204" pitchFamily="34" charset="0"/>
                        </a:rPr>
                        <a:t> t</a:t>
                      </a:r>
                      <a:r>
                        <a:rPr lang="fr-FR" sz="1200" b="1" u="none" baseline="0" dirty="0" smtClean="0">
                          <a:solidFill>
                            <a:schemeClr val="tx1"/>
                          </a:solidFill>
                          <a:latin typeface="Arial" panose="020B0604020202020204" pitchFamily="34" charset="0"/>
                          <a:cs typeface="Arial" panose="020B0604020202020204" pitchFamily="34" charset="0"/>
                        </a:rPr>
                        <a:t>rès</a:t>
                      </a:r>
                      <a:endParaRPr lang="fr-FR" sz="1200" b="1" dirty="0" smtClean="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derrière, </a:t>
                      </a:r>
                      <a:r>
                        <a:rPr lang="fr-FR" sz="1200" b="0" u="none" baseline="0" dirty="0" smtClean="0">
                          <a:solidFill>
                            <a:schemeClr val="tx1"/>
                          </a:solidFill>
                          <a:latin typeface="Arial" panose="020B0604020202020204" pitchFamily="34" charset="0"/>
                          <a:cs typeface="Arial" panose="020B0604020202020204" pitchFamily="34" charset="0"/>
                        </a:rPr>
                        <a:t>aussi, plus,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u="none" dirty="0" smtClean="0">
                          <a:solidFill>
                            <a:schemeClr val="tx1"/>
                          </a:solidFill>
                          <a:latin typeface="Arial" panose="020B0604020202020204" pitchFamily="34" charset="0"/>
                          <a:cs typeface="Arial" panose="020B0604020202020204" pitchFamily="34" charset="0"/>
                        </a:rPr>
                        <a:t>qu</a:t>
                      </a:r>
                      <a:r>
                        <a:rPr lang="fr-FR" sz="1200" b="0" u="none" dirty="0" smtClean="0">
                          <a:solidFill>
                            <a:schemeClr val="tx1"/>
                          </a:solidFill>
                          <a:latin typeface="Arial" panose="020B0604020202020204" pitchFamily="34" charset="0"/>
                          <a:cs typeface="Arial" panose="020B0604020202020204" pitchFamily="34" charset="0"/>
                        </a:rPr>
                        <a:t>i, </a:t>
                      </a:r>
                      <a:r>
                        <a:rPr lang="fr-FR" sz="1200" b="1" u="none" dirty="0" smtClean="0">
                          <a:solidFill>
                            <a:schemeClr val="tx1"/>
                          </a:solidFill>
                          <a:latin typeface="Arial" panose="020B0604020202020204" pitchFamily="34" charset="0"/>
                          <a:cs typeface="Arial" panose="020B0604020202020204" pitchFamily="34" charset="0"/>
                        </a:rPr>
                        <a:t>qu</a:t>
                      </a:r>
                      <a:r>
                        <a:rPr lang="fr-FR" sz="1200" b="0" u="none" dirty="0" smtClean="0">
                          <a:solidFill>
                            <a:schemeClr val="tx1"/>
                          </a:solidFill>
                          <a:latin typeface="Arial" panose="020B0604020202020204" pitchFamily="34" charset="0"/>
                          <a:cs typeface="Arial" panose="020B0604020202020204" pitchFamily="34" charset="0"/>
                        </a:rPr>
                        <a:t>e, </a:t>
                      </a:r>
                      <a:r>
                        <a:rPr lang="fr-FR" sz="1200" b="1" u="none" dirty="0" smtClean="0">
                          <a:solidFill>
                            <a:schemeClr val="tx1"/>
                          </a:solidFill>
                          <a:latin typeface="Arial" panose="020B0604020202020204" pitchFamily="34" charset="0"/>
                          <a:cs typeface="Arial" panose="020B0604020202020204" pitchFamily="34" charset="0"/>
                        </a:rPr>
                        <a:t>qu</a:t>
                      </a:r>
                      <a:r>
                        <a:rPr lang="fr-FR" sz="1200" b="0" u="none" dirty="0" smtClean="0">
                          <a:solidFill>
                            <a:schemeClr val="tx1"/>
                          </a:solidFill>
                          <a:latin typeface="Arial" panose="020B0604020202020204" pitchFamily="34" charset="0"/>
                          <a:cs typeface="Arial" panose="020B0604020202020204" pitchFamily="34" charset="0"/>
                        </a:rPr>
                        <a:t>and</a:t>
                      </a:r>
                      <a:endParaRPr lang="fr-FR" sz="1200" b="0" u="none"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latin typeface="Arial" panose="020B0604020202020204" pitchFamily="34" charset="0"/>
                          <a:cs typeface="Arial" panose="020B0604020202020204" pitchFamily="34" charset="0"/>
                        </a:rPr>
                        <a:t>Mémorisation avec les 5 étapes / recherche et associations</a:t>
                      </a:r>
                      <a:r>
                        <a:rPr lang="fr-FR" sz="1200" b="1" baseline="0" dirty="0" smtClean="0">
                          <a:latin typeface="Arial" panose="020B0604020202020204" pitchFamily="34" charset="0"/>
                          <a:cs typeface="Arial" panose="020B0604020202020204" pitchFamily="34" charset="0"/>
                        </a:rPr>
                        <a:t> par analogie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solidFill>
                            <a:schemeClr val="tx1"/>
                          </a:solidFill>
                          <a:latin typeface="Arial" panose="020B0604020202020204" pitchFamily="34" charset="0"/>
                          <a:cs typeface="Arial" panose="020B0604020202020204" pitchFamily="34" charset="0"/>
                        </a:rPr>
                        <a:t>dictée partagée (par 2)</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Arial" panose="020B0604020202020204" pitchFamily="34" charset="0"/>
                          <a:cs typeface="Arial" panose="020B0604020202020204" pitchFamily="34" charset="0"/>
                        </a:rPr>
                        <a:t>dictée de mots sur le cahier du jour</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1356650953"/>
              </p:ext>
            </p:extLst>
          </p:nvPr>
        </p:nvGraphicFramePr>
        <p:xfrm>
          <a:off x="0" y="4880206"/>
          <a:ext cx="6858000" cy="2149908"/>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err="1" smtClean="0">
                          <a:solidFill>
                            <a:schemeClr val="tx1"/>
                          </a:solidFill>
                          <a:latin typeface="Arial" panose="020B0604020202020204" pitchFamily="34" charset="0"/>
                          <a:cs typeface="Arial" panose="020B0604020202020204" pitchFamily="34" charset="0"/>
                        </a:rPr>
                        <a:t>Poum</a:t>
                      </a:r>
                      <a:r>
                        <a:rPr lang="fr-FR" sz="1200" b="1" dirty="0" smtClean="0">
                          <a:solidFill>
                            <a:schemeClr val="tx1"/>
                          </a:solidFill>
                          <a:latin typeface="Arial" panose="020B0604020202020204" pitchFamily="34" charset="0"/>
                          <a:cs typeface="Arial" panose="020B0604020202020204" pitchFamily="34" charset="0"/>
                        </a:rPr>
                        <a:t> et les korrigans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10, semaine 6, période 2)</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dirty="0"/>
                    </a:p>
                  </a:txBody>
                  <a:tcPr/>
                </a:tc>
                <a:tc>
                  <a:txBody>
                    <a:bodyPr/>
                    <a:lstStyle/>
                    <a:p>
                      <a:pPr algn="ctr"/>
                      <a:r>
                        <a:rPr lang="fr-FR" dirty="0" smtClean="0"/>
                        <a:t>Le son </a:t>
                      </a:r>
                      <a:r>
                        <a:rPr lang="fr-FR" dirty="0" err="1" smtClean="0"/>
                        <a:t>ill</a:t>
                      </a:r>
                      <a:endParaRPr lang="fr-FR" dirty="0"/>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une chenille,</a:t>
                      </a:r>
                      <a:r>
                        <a:rPr lang="fr-FR" sz="1200" b="0" u="none" baseline="0" dirty="0" smtClean="0">
                          <a:solidFill>
                            <a:schemeClr val="tx1"/>
                          </a:solidFill>
                          <a:latin typeface="Arial" panose="020B0604020202020204" pitchFamily="34" charset="0"/>
                          <a:cs typeface="Arial" panose="020B0604020202020204" pitchFamily="34" charset="0"/>
                        </a:rPr>
                        <a:t> un papillon, le portail, le soleil, une abeille, un yaourt, </a:t>
                      </a:r>
                      <a:r>
                        <a:rPr lang="fr-FR" sz="1200" b="0" u="none" dirty="0" smtClean="0">
                          <a:solidFill>
                            <a:schemeClr val="tx1"/>
                          </a:solidFill>
                          <a:latin typeface="Arial" panose="020B0604020202020204" pitchFamily="34" charset="0"/>
                          <a:cs typeface="Arial" panose="020B0604020202020204" pitchFamily="34" charset="0"/>
                        </a:rPr>
                        <a:t>chatouiller, butiner,</a:t>
                      </a:r>
                      <a:r>
                        <a:rPr lang="fr-FR" sz="1200" b="0" u="none" baseline="0" dirty="0" smtClean="0">
                          <a:solidFill>
                            <a:schemeClr val="tx1"/>
                          </a:solidFill>
                          <a:latin typeface="Arial" panose="020B0604020202020204" pitchFamily="34" charset="0"/>
                          <a:cs typeface="Arial" panose="020B0604020202020204" pitchFamily="34" charset="0"/>
                        </a:rPr>
                        <a:t> bailler, </a:t>
                      </a:r>
                      <a:r>
                        <a:rPr lang="fr-FR" sz="1200" b="0" u="sng" baseline="0" dirty="0" smtClean="0">
                          <a:solidFill>
                            <a:schemeClr val="tx1"/>
                          </a:solidFill>
                          <a:latin typeface="Arial" panose="020B0604020202020204" pitchFamily="34" charset="0"/>
                          <a:cs typeface="Arial" panose="020B0604020202020204" pitchFamily="34" charset="0"/>
                        </a:rPr>
                        <a:t>beaucoup, cette </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Les chenilles chatouillent un papillon qui butine au soleil.</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Dans cette famille, il y a six filles qui mangent</a:t>
                      </a:r>
                      <a:r>
                        <a:rPr lang="fr-FR" sz="1200" b="1" baseline="0" dirty="0" smtClean="0">
                          <a:latin typeface="Arial" panose="020B0604020202020204" pitchFamily="34" charset="0"/>
                          <a:cs typeface="Arial" panose="020B0604020202020204" pitchFamily="34" charset="0"/>
                        </a:rPr>
                        <a:t> les yaourts avec une paille.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a:lnSpc>
                          <a:spcPct val="100000"/>
                        </a:lnSpc>
                      </a:pPr>
                      <a:r>
                        <a:rPr lang="fr-FR" sz="1200" b="1" dirty="0" smtClean="0">
                          <a:latin typeface="Arial" panose="020B0604020202020204" pitchFamily="34" charset="0"/>
                          <a:cs typeface="Arial" panose="020B0604020202020204" pitchFamily="34" charset="0"/>
                        </a:rPr>
                        <a:t>Deux papillons</a:t>
                      </a:r>
                      <a:r>
                        <a:rPr lang="fr-FR" sz="1200" b="1" baseline="0" dirty="0" smtClean="0">
                          <a:latin typeface="Arial" panose="020B0604020202020204" pitchFamily="34" charset="0"/>
                          <a:cs typeface="Arial" panose="020B0604020202020204" pitchFamily="34" charset="0"/>
                        </a:rPr>
                        <a:t> butinent contre le portail. Cette abeille me chatouille les oreilles. Tu bailles beaucoup au soleil.</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8532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40197655"/>
              </p:ext>
            </p:extLst>
          </p:nvPr>
        </p:nvGraphicFramePr>
        <p:xfrm>
          <a:off x="0" y="41910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La fleur de lune</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11, semaine 1, période 3)</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 son s (</a:t>
                      </a:r>
                      <a:r>
                        <a:rPr lang="fr-FR" sz="1200" b="0" dirty="0" smtClean="0">
                          <a:solidFill>
                            <a:schemeClr val="bg1"/>
                          </a:solidFill>
                          <a:latin typeface="Arial" pitchFamily="34" charset="0"/>
                          <a:cs typeface="Arial" pitchFamily="34" charset="0"/>
                        </a:rPr>
                        <a:t>s/</a:t>
                      </a:r>
                      <a:r>
                        <a:rPr lang="fr-FR" sz="1200" b="0" dirty="0" err="1" smtClean="0">
                          <a:solidFill>
                            <a:schemeClr val="bg1"/>
                          </a:solidFill>
                          <a:latin typeface="Arial" pitchFamily="34" charset="0"/>
                          <a:cs typeface="Arial" pitchFamily="34" charset="0"/>
                        </a:rPr>
                        <a:t>ss</a:t>
                      </a:r>
                      <a:r>
                        <a:rPr lang="fr-FR" sz="1200" b="0" dirty="0" smtClean="0">
                          <a:solidFill>
                            <a:schemeClr val="bg1"/>
                          </a:solidFill>
                          <a:latin typeface="Arial" pitchFamily="34" charset="0"/>
                          <a:cs typeface="Arial" pitchFamily="34" charset="0"/>
                        </a:rPr>
                        <a: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i="0" dirty="0" smtClean="0">
                          <a:solidFill>
                            <a:schemeClr val="tx1"/>
                          </a:solidFill>
                          <a:latin typeface="Arial" panose="020B0604020202020204" pitchFamily="34" charset="0"/>
                          <a:cs typeface="Arial" panose="020B0604020202020204" pitchFamily="34" charset="0"/>
                        </a:rPr>
                        <a:t>un voisin, un insecte, une maison, la pelouse, la mousse, un fraisier, transpirer, pousser, </a:t>
                      </a:r>
                      <a:r>
                        <a:rPr lang="fr-FR" sz="1200" b="0" i="0" u="sng" dirty="0" smtClean="0">
                          <a:solidFill>
                            <a:schemeClr val="tx1"/>
                          </a:solidFill>
                          <a:latin typeface="Arial" panose="020B0604020202020204" pitchFamily="34" charset="0"/>
                          <a:cs typeface="Arial" panose="020B0604020202020204" pitchFamily="34" charset="0"/>
                        </a:rPr>
                        <a:t>devant, parce que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Mon voisin </a:t>
                      </a:r>
                      <a:r>
                        <a:rPr lang="fr-FR" b="1" baseline="0" dirty="0" smtClean="0"/>
                        <a:t>sème la pelouse devant sa maison. </a:t>
                      </a:r>
                      <a:r>
                        <a:rPr lang="fr-FR" b="1" baseline="0" dirty="0" smtClean="0">
                          <a:solidFill>
                            <a:srgbClr val="7030A0"/>
                          </a:solidFill>
                        </a:rPr>
                        <a:t>La mousse pousse </a:t>
                      </a:r>
                      <a:r>
                        <a:rPr lang="fr-FR" b="1" baseline="0" dirty="0" smtClean="0"/>
                        <a:t>Des insectes se cachent sur les fraisiers.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Avant de passer la tondeuse sous</a:t>
                      </a:r>
                      <a:r>
                        <a:rPr lang="fr-FR" b="1" baseline="0" dirty="0" smtClean="0"/>
                        <a:t> le soleil</a:t>
                      </a:r>
                      <a:r>
                        <a:rPr lang="fr-FR" b="1" dirty="0" smtClean="0"/>
                        <a:t>, je pose</a:t>
                      </a:r>
                      <a:r>
                        <a:rPr lang="fr-FR" b="1" baseline="0" dirty="0" smtClean="0"/>
                        <a:t> mes lunettes </a:t>
                      </a:r>
                      <a:r>
                        <a:rPr lang="fr-FR" b="1" baseline="0" dirty="0" smtClean="0">
                          <a:solidFill>
                            <a:srgbClr val="7030A0"/>
                          </a:solidFill>
                        </a:rPr>
                        <a:t>dorées</a:t>
                      </a:r>
                      <a:r>
                        <a:rPr lang="fr-FR" b="1" baseline="0" dirty="0" smtClean="0"/>
                        <a:t> parce que je transpire trop.</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Le</a:t>
                      </a:r>
                      <a:r>
                        <a:rPr lang="fr-FR" b="1" baseline="0" dirty="0" smtClean="0"/>
                        <a:t> chat chasse les insectes sur la pelouse </a:t>
                      </a:r>
                      <a:r>
                        <a:rPr lang="fr-FR" b="1" baseline="0" dirty="0" smtClean="0">
                          <a:solidFill>
                            <a:srgbClr val="7030A0"/>
                          </a:solidFill>
                        </a:rPr>
                        <a:t>mouillée</a:t>
                      </a:r>
                      <a:r>
                        <a:rPr lang="fr-FR" b="1" baseline="0" dirty="0" smtClean="0"/>
                        <a:t> de mes voisins. Il écrase un fraisier et se cache dans la mousse sous la terrasse. Il monte sur les coussins </a:t>
                      </a:r>
                      <a:r>
                        <a:rPr lang="fr-FR" b="1" baseline="0" dirty="0" smtClean="0">
                          <a:solidFill>
                            <a:srgbClr val="7030A0"/>
                          </a:solidFill>
                        </a:rPr>
                        <a:t>et renverse les pots de fleurs.</a:t>
                      </a:r>
                      <a:endParaRPr lang="fr-FR" b="1" dirty="0">
                        <a:solidFill>
                          <a:srgbClr val="7030A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3401651561"/>
              </p:ext>
            </p:extLst>
          </p:nvPr>
        </p:nvGraphicFramePr>
        <p:xfrm>
          <a:off x="0" y="3554285"/>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La fleur de lune</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11, semaine 2, période 3)</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 son s</a:t>
                      </a:r>
                      <a:r>
                        <a:rPr lang="fr-FR" sz="1200" b="1" baseline="0"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c/ç)</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 épicier, un reçu, une boisson, la</a:t>
                      </a:r>
                      <a:r>
                        <a:rPr lang="fr-FR" sz="1200" b="0" u="none" baseline="0" dirty="0" smtClean="0">
                          <a:solidFill>
                            <a:schemeClr val="tx1"/>
                          </a:solidFill>
                          <a:latin typeface="Arial" panose="020B0604020202020204" pitchFamily="34" charset="0"/>
                          <a:cs typeface="Arial" panose="020B0604020202020204" pitchFamily="34" charset="0"/>
                        </a:rPr>
                        <a:t> glace, un glaçon, un garçon, une sauce, proposer, vieille, </a:t>
                      </a:r>
                      <a:r>
                        <a:rPr lang="fr-FR" sz="1200" b="0" u="sng" baseline="0" dirty="0" smtClean="0">
                          <a:solidFill>
                            <a:schemeClr val="tx1"/>
                          </a:solidFill>
                          <a:latin typeface="Arial" panose="020B0604020202020204" pitchFamily="34" charset="0"/>
                          <a:cs typeface="Arial" panose="020B0604020202020204" pitchFamily="34" charset="0"/>
                        </a:rPr>
                        <a:t>comme, trop</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sz="1350" b="1" i="0" kern="1200" dirty="0" smtClean="0">
                          <a:solidFill>
                            <a:schemeClr val="dk1"/>
                          </a:solidFill>
                          <a:effectLst/>
                          <a:latin typeface="+mn-lt"/>
                          <a:ea typeface="+mn-ea"/>
                          <a:cs typeface="+mn-cs"/>
                        </a:rPr>
                        <a:t>A l’épicerie, la caissière donne un reçu à la vieille dame pour l’achat des glaces </a:t>
                      </a:r>
                      <a:r>
                        <a:rPr lang="fr-FR" sz="1350" b="1" i="0" kern="1200" dirty="0" smtClean="0">
                          <a:solidFill>
                            <a:srgbClr val="7030A0"/>
                          </a:solidFill>
                          <a:effectLst/>
                          <a:latin typeface="+mn-lt"/>
                          <a:ea typeface="+mn-ea"/>
                          <a:cs typeface="+mn-cs"/>
                        </a:rPr>
                        <a:t>et du pain d’épice.</a:t>
                      </a:r>
                      <a:endParaRPr lang="fr-FR" b="1" dirty="0">
                        <a:solidFill>
                          <a:srgbClr val="7030A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b="1" dirty="0" smtClean="0">
                          <a:solidFill>
                            <a:srgbClr val="7030A0"/>
                          </a:solidFill>
                        </a:rPr>
                        <a:t>Par</a:t>
                      </a:r>
                      <a:r>
                        <a:rPr lang="fr-FR" b="1" dirty="0" smtClean="0"/>
                        <a:t> </a:t>
                      </a:r>
                      <a:r>
                        <a:rPr lang="fr-FR" b="1" dirty="0" smtClean="0">
                          <a:solidFill>
                            <a:srgbClr val="7030A0"/>
                          </a:solidFill>
                        </a:rPr>
                        <a:t>chance</a:t>
                      </a:r>
                      <a:r>
                        <a:rPr lang="fr-FR" b="1" dirty="0" smtClean="0"/>
                        <a:t>,</a:t>
                      </a:r>
                      <a:r>
                        <a:rPr lang="fr-FR" b="1" baseline="0" dirty="0" smtClean="0"/>
                        <a:t> l</a:t>
                      </a:r>
                      <a:r>
                        <a:rPr lang="fr-FR" b="1" dirty="0" smtClean="0"/>
                        <a:t>’épicière propose au garçon une boisson à la fraise avec des glaçons, une salade composée et une sauce au citron.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Sur les reçus de l’épicier, nous surlignons nos achats: une crème glacée, des boissons citronnées, du sel et des épices, un bac à glaçons </a:t>
                      </a:r>
                      <a:r>
                        <a:rPr lang="fr-FR" b="1" dirty="0" smtClean="0">
                          <a:solidFill>
                            <a:srgbClr val="7030A0"/>
                          </a:solidFill>
                        </a:rPr>
                        <a:t>et une centaine de verres en plastique.</a:t>
                      </a:r>
                      <a:endParaRPr lang="fr-FR" b="1" dirty="0">
                        <a:solidFill>
                          <a:srgbClr val="7030A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0" y="0"/>
            <a:ext cx="6858000" cy="338554"/>
          </a:xfrm>
          <a:prstGeom prst="rect">
            <a:avLst/>
          </a:prstGeom>
          <a:noFill/>
        </p:spPr>
        <p:txBody>
          <a:bodyPr wrap="square" rtlCol="0">
            <a:spAutoFit/>
          </a:bodyPr>
          <a:lstStyle/>
          <a:p>
            <a:pPr algn="ctr"/>
            <a:r>
              <a:rPr lang="fr-FR" sz="1600" dirty="0" smtClean="0">
                <a:latin typeface="appleberry" pitchFamily="2" charset="0"/>
                <a:ea typeface="Always In My Heart" panose="02000603000000000000" pitchFamily="2" charset="0"/>
              </a:rPr>
              <a:t>Dictées (année 2 – Faire de la grammaire au CE1/CE2)</a:t>
            </a:r>
            <a:endParaRPr lang="fr-FR" sz="1600" dirty="0">
              <a:latin typeface="appleberry" pitchFamily="2" charset="0"/>
              <a:ea typeface="Always In My Heart" panose="02000603000000000000" pitchFamily="2"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103803356"/>
              </p:ext>
            </p:extLst>
          </p:nvPr>
        </p:nvGraphicFramePr>
        <p:xfrm>
          <a:off x="0" y="668947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Le voyage de Mattéo</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12, semaine 3, période 3)</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 son k (c/</a:t>
                      </a:r>
                      <a:r>
                        <a:rPr lang="fr-FR" sz="1200" b="0" dirty="0" err="1" smtClean="0">
                          <a:solidFill>
                            <a:schemeClr val="bg1"/>
                          </a:solidFill>
                          <a:latin typeface="Arial" pitchFamily="34" charset="0"/>
                          <a:cs typeface="Arial" pitchFamily="34" charset="0"/>
                        </a:rPr>
                        <a:t>qu</a:t>
                      </a:r>
                      <a:r>
                        <a:rPr lang="fr-FR" sz="1200" b="0" dirty="0" smtClean="0">
                          <a:solidFill>
                            <a:schemeClr val="bg1"/>
                          </a:solidFill>
                          <a:latin typeface="Arial" pitchFamily="34" charset="0"/>
                          <a:cs typeface="Arial" pitchFamily="34" charset="0"/>
                        </a:rPr>
                        <a: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un escargot, un concombre, une coquille, une limace, une courgette, une caisse, le potager, risquer, attendre, </a:t>
                      </a:r>
                      <a:r>
                        <a:rPr kumimoji="0" lang="fr-FR" sz="1200" b="0" i="0" u="sng"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tout, alors</a:t>
                      </a:r>
                      <a:endParaRPr kumimoji="0" lang="fr-FR" sz="1200" b="0" i="0" u="sng"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Tu remarques un escargot, minuscule, qui grimpe sur la caisse.</a:t>
                      </a:r>
                    </a:p>
                    <a:p>
                      <a:r>
                        <a:rPr lang="fr-FR" b="1" dirty="0" smtClean="0"/>
                        <a:t>Sa</a:t>
                      </a:r>
                      <a:r>
                        <a:rPr lang="fr-FR" b="1" baseline="0" dirty="0" smtClean="0"/>
                        <a:t> coquille est trop fragile, nous risquons de l’écraser.</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Est-ce que les limaces et les escargots dévorent la courgette</a:t>
                      </a:r>
                      <a:r>
                        <a:rPr lang="fr-FR" b="1" baseline="0" dirty="0" smtClean="0"/>
                        <a:t> et le concombre? Ils sont trop nombreux </a:t>
                      </a:r>
                      <a:r>
                        <a:rPr lang="fr-FR" b="1" baseline="0" dirty="0" smtClean="0">
                          <a:solidFill>
                            <a:srgbClr val="7030A0"/>
                          </a:solidFill>
                        </a:rPr>
                        <a:t>dans le potager</a:t>
                      </a:r>
                      <a:r>
                        <a:rPr lang="fr-FR" b="1" baseline="0" dirty="0" smtClean="0"/>
                        <a:t>!</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Les limaces se cachent</a:t>
                      </a:r>
                      <a:r>
                        <a:rPr lang="fr-FR" b="1" baseline="0" dirty="0" smtClean="0"/>
                        <a:t> sous la feuille de salade. Elles sont minuscules. Les escargots affamés grimpent sur les concombres. Alors, vas-tu </a:t>
                      </a:r>
                      <a:r>
                        <a:rPr lang="fr-FR" b="1" baseline="0" dirty="0" smtClean="0">
                          <a:solidFill>
                            <a:srgbClr val="7030A0"/>
                          </a:solidFill>
                        </a:rPr>
                        <a:t>les chasser ou </a:t>
                      </a:r>
                      <a:r>
                        <a:rPr lang="fr-FR" b="1" baseline="0" dirty="0" smtClean="0"/>
                        <a:t>attendre qu’ils dévorent tout les légumes </a:t>
                      </a:r>
                      <a:r>
                        <a:rPr lang="fr-FR" b="1" baseline="0" dirty="0" smtClean="0">
                          <a:solidFill>
                            <a:srgbClr val="7030A0"/>
                          </a:solidFill>
                        </a:rPr>
                        <a:t>du potager</a:t>
                      </a:r>
                      <a:r>
                        <a:rPr lang="fr-FR" b="1" baseline="0" dirty="0" smtClean="0"/>
                        <a:t>?</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4584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849888377"/>
              </p:ext>
            </p:extLst>
          </p:nvPr>
        </p:nvGraphicFramePr>
        <p:xfrm>
          <a:off x="0" y="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Le voyage de Mattéo</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12, semaine 4, période 3)</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 devant m, b et p</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 anniversaire, la</a:t>
                      </a:r>
                      <a:r>
                        <a:rPr lang="fr-FR" sz="1200" b="0" u="none" baseline="0" dirty="0" smtClean="0">
                          <a:solidFill>
                            <a:schemeClr val="tx1"/>
                          </a:solidFill>
                          <a:latin typeface="Arial" panose="020B0604020202020204" pitchFamily="34" charset="0"/>
                          <a:cs typeface="Arial" panose="020B0604020202020204" pitchFamily="34" charset="0"/>
                        </a:rPr>
                        <a:t> chambre, d</a:t>
                      </a:r>
                      <a:r>
                        <a:rPr lang="fr-FR" sz="1200" b="0" u="none" dirty="0" smtClean="0">
                          <a:solidFill>
                            <a:schemeClr val="tx1"/>
                          </a:solidFill>
                          <a:latin typeface="Arial" panose="020B0604020202020204" pitchFamily="34" charset="0"/>
                          <a:cs typeface="Arial" panose="020B0604020202020204" pitchFamily="34" charset="0"/>
                        </a:rPr>
                        <a:t>écembre,</a:t>
                      </a:r>
                      <a:r>
                        <a:rPr lang="fr-FR" sz="1200" b="0" u="none" baseline="0" dirty="0" smtClean="0">
                          <a:solidFill>
                            <a:schemeClr val="tx1"/>
                          </a:solidFill>
                          <a:latin typeface="Arial" panose="020B0604020202020204" pitchFamily="34" charset="0"/>
                          <a:cs typeface="Arial" panose="020B0604020202020204" pitchFamily="34" charset="0"/>
                        </a:rPr>
                        <a:t> le boulanger, une framboise, une amande, une friandise, remplacer, commander, vendre, gourmand(e), </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Pour mon anniversaire, en décembre, le boulanger prépare</a:t>
                      </a:r>
                      <a:r>
                        <a:rPr lang="fr-FR" b="1" baseline="0" dirty="0" smtClean="0"/>
                        <a:t> une grande tarte à la framboise et des flans au caramel.</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Vous n’aimez pas les framboises et les bananes?</a:t>
                      </a:r>
                    </a:p>
                    <a:p>
                      <a:r>
                        <a:rPr lang="fr-FR" b="1" dirty="0" smtClean="0"/>
                        <a:t>A la boulangerie, la vendeuse propose de remplacer les fruits par des amandes.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Je</a:t>
                      </a:r>
                      <a:r>
                        <a:rPr lang="fr-FR" b="1" baseline="0" dirty="0" smtClean="0"/>
                        <a:t> commande un fondant au chocolat, des amandes et un flan à la boulangerie. As-tu encore des friandises dans ta chambre? Tes amies sont gourmandes. Elles adorent encore le flan caramélisé, comme l’an passé?</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2828604237"/>
              </p:ext>
            </p:extLst>
          </p:nvPr>
        </p:nvGraphicFramePr>
        <p:xfrm>
          <a:off x="0" y="3040137"/>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L’abeille et le miel</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13, semaine 5, période 3)</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a/ont; est/sont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une trompe, sept, long(</a:t>
                      </a:r>
                      <a:r>
                        <a:rPr lang="fr-FR" sz="1200" b="0" dirty="0" err="1" smtClean="0">
                          <a:solidFill>
                            <a:schemeClr val="tx1"/>
                          </a:solidFill>
                          <a:latin typeface="Arial" panose="020B0604020202020204" pitchFamily="34" charset="0"/>
                          <a:cs typeface="Arial" panose="020B0604020202020204" pitchFamily="34" charset="0"/>
                        </a:rPr>
                        <a:t>ue</a:t>
                      </a:r>
                      <a:r>
                        <a:rPr lang="fr-FR" sz="1200" b="0" dirty="0" smtClean="0">
                          <a:solidFill>
                            <a:schemeClr val="tx1"/>
                          </a:solidFill>
                          <a:latin typeface="Arial" panose="020B0604020202020204" pitchFamily="34" charset="0"/>
                          <a:cs typeface="Arial" panose="020B0604020202020204" pitchFamily="34" charset="0"/>
                        </a:rPr>
                        <a:t>), nombreux(se),</a:t>
                      </a:r>
                      <a:r>
                        <a:rPr lang="fr-FR" sz="1200" b="0" baseline="0" dirty="0" smtClean="0">
                          <a:solidFill>
                            <a:schemeClr val="tx1"/>
                          </a:solidFill>
                          <a:latin typeface="Arial" panose="020B0604020202020204" pitchFamily="34" charset="0"/>
                          <a:cs typeface="Arial" panose="020B0604020202020204" pitchFamily="34" charset="0"/>
                        </a:rPr>
                        <a:t> agressif(</a:t>
                      </a:r>
                      <a:r>
                        <a:rPr lang="fr-FR" sz="1200" b="0" baseline="0" dirty="0" err="1" smtClean="0">
                          <a:solidFill>
                            <a:schemeClr val="tx1"/>
                          </a:solidFill>
                          <a:latin typeface="Arial" panose="020B0604020202020204" pitchFamily="34" charset="0"/>
                          <a:cs typeface="Arial" panose="020B0604020202020204" pitchFamily="34" charset="0"/>
                        </a:rPr>
                        <a:t>ve</a:t>
                      </a:r>
                      <a:r>
                        <a:rPr lang="fr-FR" sz="1200" b="0" baseline="0" dirty="0" smtClean="0">
                          <a:solidFill>
                            <a:schemeClr val="tx1"/>
                          </a:solidFill>
                          <a:latin typeface="Arial" panose="020B0604020202020204" pitchFamily="34" charset="0"/>
                          <a:cs typeface="Arial" panose="020B0604020202020204" pitchFamily="34" charset="0"/>
                        </a:rPr>
                        <a:t>), sauvage, </a:t>
                      </a:r>
                      <a:r>
                        <a:rPr lang="fr-FR" sz="1200" b="0" dirty="0" smtClean="0">
                          <a:solidFill>
                            <a:schemeClr val="tx1"/>
                          </a:solidFill>
                          <a:latin typeface="Arial" panose="020B0604020202020204" pitchFamily="34" charset="0"/>
                          <a:cs typeface="Arial" panose="020B0604020202020204" pitchFamily="34" charset="0"/>
                        </a:rPr>
                        <a:t>parfumé(e), </a:t>
                      </a:r>
                      <a:r>
                        <a:rPr lang="fr-FR" sz="1200" b="0" u="sng" dirty="0" smtClean="0">
                          <a:solidFill>
                            <a:schemeClr val="tx1"/>
                          </a:solidFill>
                          <a:latin typeface="Arial" panose="020B0604020202020204" pitchFamily="34" charset="0"/>
                          <a:cs typeface="Arial" panose="020B0604020202020204" pitchFamily="34" charset="0"/>
                        </a:rPr>
                        <a:t>aussitôt, autour, grâce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Les abeilles</a:t>
                      </a:r>
                      <a:r>
                        <a:rPr lang="fr-FR" b="1" baseline="0" dirty="0" smtClean="0"/>
                        <a:t> ont une longue trompe et aspirent le nectar des fleurs parfumées. On a sept ruches sur les murettes.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Aussitôt, l’abeille tourne autour de la fleur sauvage et butine.</a:t>
                      </a:r>
                      <a:r>
                        <a:rPr lang="fr-FR" b="1" baseline="0" dirty="0" smtClean="0"/>
                        <a:t> Elle n’est pas agressive.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Grâce à leur trompe, les abeilles butinent autour de la murette. Elles sont nombreuses à se poser sur les fleurs multicolores. Elles ont du nectar sur le dos et rentrent aussitôt à la ruche.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951009676"/>
              </p:ext>
            </p:extLst>
          </p:nvPr>
        </p:nvGraphicFramePr>
        <p:xfrm>
          <a:off x="0" y="6080274"/>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Les abeilles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14, semaine 6, période 3)</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a/ont; est/sont</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u="none" dirty="0" smtClean="0">
                          <a:solidFill>
                            <a:schemeClr val="tx1"/>
                          </a:solidFill>
                          <a:latin typeface="Arial" panose="020B0604020202020204" pitchFamily="34" charset="0"/>
                          <a:cs typeface="Arial" panose="020B0604020202020204" pitchFamily="34" charset="0"/>
                        </a:rPr>
                        <a:t>un apiculteur, une apicultrice, l’hiver, une combinaison un jabot, le nectar, butiner, stocker, emporter, </a:t>
                      </a:r>
                      <a:r>
                        <a:rPr lang="fr-FR" sz="1200" b="0" u="sng" dirty="0" smtClean="0">
                          <a:solidFill>
                            <a:schemeClr val="tx1"/>
                          </a:solidFill>
                          <a:latin typeface="Arial" panose="020B0604020202020204" pitchFamily="34" charset="0"/>
                          <a:cs typeface="Arial" panose="020B0604020202020204" pitchFamily="34" charset="0"/>
                        </a:rPr>
                        <a:t>chaque, au</a:t>
                      </a:r>
                      <a:r>
                        <a:rPr lang="fr-FR" sz="1200" b="0" u="sng" baseline="0" dirty="0" smtClean="0">
                          <a:solidFill>
                            <a:schemeClr val="tx1"/>
                          </a:solidFill>
                          <a:latin typeface="Arial" panose="020B0604020202020204" pitchFamily="34" charset="0"/>
                          <a:cs typeface="Arial" panose="020B0604020202020204" pitchFamily="34" charset="0"/>
                        </a:rPr>
                        <a:t> fond de</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L’apiculteur</a:t>
                      </a:r>
                      <a:r>
                        <a:rPr lang="fr-FR" b="1" baseline="0" dirty="0" smtClean="0"/>
                        <a:t> a des abeilles dans son bois. Elles ont un jabot pour stocker le nectar butiné.</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Les apiculteurs ont une</a:t>
                      </a:r>
                      <a:r>
                        <a:rPr lang="fr-FR" b="1" baseline="0" dirty="0" smtClean="0"/>
                        <a:t> ruche dans leur bois. Chaque abeille a un jabot et un stock de nectar à emporter.</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Au fond du bois, une</a:t>
                      </a:r>
                      <a:r>
                        <a:rPr lang="fr-FR" b="1" baseline="0" dirty="0" smtClean="0"/>
                        <a:t> apicultrice récolte le miel dans les ruches pour le stocker pendant l’hiver. Les jeunes abeilles ont du nectar au bout de leur trompe et elles ne sont pas contentes. Elle a enfilé une combinaison blanche.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058766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54101834"/>
              </p:ext>
            </p:extLst>
          </p:nvPr>
        </p:nvGraphicFramePr>
        <p:xfrm>
          <a:off x="0" y="0"/>
          <a:ext cx="6858000" cy="2196696"/>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spcAft>
                          <a:spcPts val="0"/>
                        </a:spcAft>
                      </a:pPr>
                      <a:r>
                        <a:rPr lang="fr-FR" sz="1200" baseline="0" dirty="0" smtClean="0">
                          <a:solidFill>
                            <a:schemeClr val="tx1"/>
                          </a:solidFill>
                          <a:latin typeface="Arial" panose="020B0604020202020204" pitchFamily="34" charset="0"/>
                          <a:cs typeface="Arial" panose="020B0604020202020204" pitchFamily="34" charset="0"/>
                        </a:rPr>
                        <a:t>(semaine 7, période 3)</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mots invariables</a:t>
                      </a:r>
                    </a:p>
                    <a:p>
                      <a:pPr algn="ctr"/>
                      <a:r>
                        <a:rPr lang="fr-FR" sz="1200" b="0" dirty="0" smtClean="0">
                          <a:solidFill>
                            <a:schemeClr val="bg1"/>
                          </a:solidFill>
                          <a:latin typeface="Arial" pitchFamily="34" charset="0"/>
                          <a:cs typeface="Arial" pitchFamily="34" charset="0"/>
                        </a:rPr>
                        <a:t>(révisions)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parce que, parce qu’il, parce qu’elle</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u="none" baseline="0" dirty="0" smtClean="0">
                          <a:solidFill>
                            <a:schemeClr val="tx1"/>
                          </a:solidFill>
                          <a:latin typeface="Arial" panose="020B0604020202020204" pitchFamily="34" charset="0"/>
                          <a:cs typeface="Arial" panose="020B0604020202020204" pitchFamily="34" charset="0"/>
                        </a:rPr>
                        <a:t>au</a:t>
                      </a:r>
                      <a:r>
                        <a:rPr lang="fr-FR" sz="1200" b="0" u="none" baseline="0" dirty="0" smtClean="0">
                          <a:solidFill>
                            <a:schemeClr val="tx1"/>
                          </a:solidFill>
                          <a:latin typeface="Arial" panose="020B0604020202020204" pitchFamily="34" charset="0"/>
                          <a:cs typeface="Arial" panose="020B0604020202020204" pitchFamily="34" charset="0"/>
                        </a:rPr>
                        <a:t>ssi, </a:t>
                      </a:r>
                      <a:r>
                        <a:rPr lang="fr-FR" sz="1200" b="1" u="none" baseline="0" dirty="0" smtClean="0">
                          <a:solidFill>
                            <a:schemeClr val="tx1"/>
                          </a:solidFill>
                          <a:latin typeface="Arial" panose="020B0604020202020204" pitchFamily="34" charset="0"/>
                          <a:cs typeface="Arial" panose="020B0604020202020204" pitchFamily="34" charset="0"/>
                        </a:rPr>
                        <a:t>au</a:t>
                      </a:r>
                      <a:r>
                        <a:rPr lang="fr-FR" sz="1200" b="0" u="none" baseline="0" dirty="0" smtClean="0">
                          <a:solidFill>
                            <a:schemeClr val="tx1"/>
                          </a:solidFill>
                          <a:latin typeface="Arial" panose="020B0604020202020204" pitchFamily="34" charset="0"/>
                          <a:cs typeface="Arial" panose="020B0604020202020204" pitchFamily="34" charset="0"/>
                        </a:rPr>
                        <a:t>ssitôt, </a:t>
                      </a:r>
                      <a:r>
                        <a:rPr lang="fr-FR" sz="1200" b="1" u="none" baseline="0" dirty="0" smtClean="0">
                          <a:solidFill>
                            <a:schemeClr val="tx1"/>
                          </a:solidFill>
                          <a:latin typeface="Arial" panose="020B0604020202020204" pitchFamily="34" charset="0"/>
                          <a:cs typeface="Arial" panose="020B0604020202020204" pitchFamily="34" charset="0"/>
                        </a:rPr>
                        <a:t>au</a:t>
                      </a:r>
                      <a:r>
                        <a:rPr lang="fr-FR" sz="1200" b="0" u="none" baseline="0" dirty="0" smtClean="0">
                          <a:solidFill>
                            <a:schemeClr val="tx1"/>
                          </a:solidFill>
                          <a:latin typeface="Arial" panose="020B0604020202020204" pitchFamily="34" charset="0"/>
                          <a:cs typeface="Arial" panose="020B0604020202020204" pitchFamily="34" charset="0"/>
                        </a:rPr>
                        <a:t>tour</a:t>
                      </a:r>
                    </a:p>
                    <a:p>
                      <a:pPr marL="0" marR="0" lvl="0" indent="0" algn="l" defTabSz="685800" rtl="0" eaLnBrk="1" fontAlgn="auto" latinLnBrk="0" hangingPunct="1">
                        <a:lnSpc>
                          <a:spcPct val="100000"/>
                        </a:lnSpc>
                        <a:spcBef>
                          <a:spcPts val="0"/>
                        </a:spcBef>
                        <a:spcAft>
                          <a:spcPts val="0"/>
                        </a:spcAft>
                        <a:buClrTx/>
                        <a:buSzTx/>
                        <a:buFontTx/>
                        <a:buNone/>
                        <a:tabLst/>
                        <a:defRPr/>
                      </a:pPr>
                      <a:r>
                        <a:rPr lang="fr-FR" sz="1200" b="1" u="none" baseline="0" dirty="0" smtClean="0">
                          <a:solidFill>
                            <a:schemeClr val="tx1"/>
                          </a:solidFill>
                          <a:latin typeface="Arial" panose="020B0604020202020204" pitchFamily="34" charset="0"/>
                          <a:cs typeface="Arial" panose="020B0604020202020204" pitchFamily="34" charset="0"/>
                        </a:rPr>
                        <a:t>tou</a:t>
                      </a:r>
                      <a:r>
                        <a:rPr lang="fr-FR" sz="1200" b="0" u="none" baseline="0" dirty="0" smtClean="0">
                          <a:solidFill>
                            <a:schemeClr val="tx1"/>
                          </a:solidFill>
                          <a:latin typeface="Arial" panose="020B0604020202020204" pitchFamily="34" charset="0"/>
                          <a:cs typeface="Arial" panose="020B0604020202020204" pitchFamily="34" charset="0"/>
                        </a:rPr>
                        <a:t>t, </a:t>
                      </a:r>
                      <a:r>
                        <a:rPr lang="fr-FR" sz="1200" b="1" u="none" baseline="0" dirty="0" smtClean="0">
                          <a:solidFill>
                            <a:schemeClr val="tx1"/>
                          </a:solidFill>
                          <a:latin typeface="Arial" panose="020B0604020202020204" pitchFamily="34" charset="0"/>
                          <a:cs typeface="Arial" panose="020B0604020202020204" pitchFamily="34" charset="0"/>
                        </a:rPr>
                        <a:t>tou</a:t>
                      </a:r>
                      <a:r>
                        <a:rPr lang="fr-FR" sz="1200" b="0" u="none" baseline="0" dirty="0" smtClean="0">
                          <a:solidFill>
                            <a:schemeClr val="tx1"/>
                          </a:solidFill>
                          <a:latin typeface="Arial" panose="020B0604020202020204" pitchFamily="34" charset="0"/>
                          <a:cs typeface="Arial" panose="020B0604020202020204" pitchFamily="34" charset="0"/>
                        </a:rPr>
                        <a:t>s, </a:t>
                      </a:r>
                      <a:r>
                        <a:rPr lang="fr-FR" sz="1200" b="1" u="none" baseline="0" dirty="0" smtClean="0">
                          <a:solidFill>
                            <a:schemeClr val="tx1"/>
                          </a:solidFill>
                          <a:latin typeface="Arial" panose="020B0604020202020204" pitchFamily="34" charset="0"/>
                          <a:cs typeface="Arial" panose="020B0604020202020204" pitchFamily="34" charset="0"/>
                        </a:rPr>
                        <a:t>tou</a:t>
                      </a:r>
                      <a:r>
                        <a:rPr lang="fr-FR" sz="1200" b="0" u="none" baseline="0" dirty="0" smtClean="0">
                          <a:solidFill>
                            <a:schemeClr val="tx1"/>
                          </a:solidFill>
                          <a:latin typeface="Arial" panose="020B0604020202020204" pitchFamily="34" charset="0"/>
                          <a:cs typeface="Arial" panose="020B0604020202020204" pitchFamily="34" charset="0"/>
                        </a:rPr>
                        <a:t>te</a:t>
                      </a:r>
                      <a:endParaRPr lang="fr-FR" sz="1200" b="0" u="none" dirty="0" smtClean="0">
                        <a:solidFill>
                          <a:schemeClr val="tx1"/>
                        </a:solidFill>
                        <a:latin typeface="Arial" panose="020B0604020202020204" pitchFamily="34" charset="0"/>
                        <a:cs typeface="Arial" panose="020B0604020202020204" pitchFamily="34" charset="0"/>
                      </a:endParaRPr>
                    </a:p>
                    <a:p>
                      <a:r>
                        <a:rPr lang="fr-FR" sz="1200" b="0" u="none" dirty="0" smtClean="0">
                          <a:solidFill>
                            <a:schemeClr val="tx1"/>
                          </a:solidFill>
                          <a:latin typeface="Arial" panose="020B0604020202020204" pitchFamily="34" charset="0"/>
                          <a:cs typeface="Arial" panose="020B0604020202020204" pitchFamily="34" charset="0"/>
                        </a:rPr>
                        <a:t>comme, trop, </a:t>
                      </a:r>
                      <a:r>
                        <a:rPr lang="fr-FR" sz="1200" b="0" u="none" baseline="0" dirty="0" smtClean="0">
                          <a:solidFill>
                            <a:schemeClr val="tx1"/>
                          </a:solidFill>
                          <a:latin typeface="Arial" panose="020B0604020202020204" pitchFamily="34" charset="0"/>
                          <a:cs typeface="Arial" panose="020B0604020202020204" pitchFamily="34" charset="0"/>
                        </a:rPr>
                        <a:t>alors, grâce, chaque, </a:t>
                      </a:r>
                      <a:r>
                        <a:rPr lang="fr-FR" sz="1200" b="0" u="none" dirty="0" smtClean="0">
                          <a:solidFill>
                            <a:schemeClr val="tx1"/>
                          </a:solidFill>
                          <a:latin typeface="Arial" panose="020B0604020202020204" pitchFamily="34" charset="0"/>
                          <a:cs typeface="Arial" panose="020B0604020202020204" pitchFamily="34" charset="0"/>
                        </a:rPr>
                        <a:t>devant, </a:t>
                      </a:r>
                      <a:endParaRPr lang="fr-FR" sz="1200" b="0" u="none"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latin typeface="Arial" panose="020B0604020202020204" pitchFamily="34" charset="0"/>
                          <a:cs typeface="Arial" panose="020B0604020202020204" pitchFamily="34" charset="0"/>
                        </a:rPr>
                        <a:t>Mémorisation avec les 5 étapes / recherche et associations</a:t>
                      </a:r>
                      <a:r>
                        <a:rPr lang="fr-FR" sz="1200" b="1" baseline="0" dirty="0" smtClean="0">
                          <a:latin typeface="Arial" panose="020B0604020202020204" pitchFamily="34" charset="0"/>
                          <a:cs typeface="Arial" panose="020B0604020202020204" pitchFamily="34" charset="0"/>
                        </a:rPr>
                        <a:t> par analogie</a:t>
                      </a: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pPr>
                        <a:lnSpc>
                          <a:spcPct val="100000"/>
                        </a:lnSpc>
                        <a:spcBef>
                          <a:spcPts val="0"/>
                        </a:spcBef>
                        <a:spcAft>
                          <a:spcPts val="0"/>
                        </a:spcAft>
                      </a:pPr>
                      <a:r>
                        <a:rPr lang="fr-FR" sz="1200" b="1" dirty="0" smtClean="0">
                          <a:solidFill>
                            <a:schemeClr val="tx1"/>
                          </a:solidFill>
                          <a:latin typeface="Arial" panose="020B0604020202020204" pitchFamily="34" charset="0"/>
                          <a:cs typeface="Arial" panose="020B0604020202020204" pitchFamily="34" charset="0"/>
                        </a:rPr>
                        <a:t>dictée partagée (par 2)</a:t>
                      </a:r>
                      <a:endParaRPr lang="fr-FR" sz="1200" b="1" dirty="0">
                        <a:solidFill>
                          <a:schemeClr val="tx1"/>
                        </a:solidFill>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lnSpc>
                          <a:spcPct val="100000"/>
                        </a:lnSpc>
                        <a:spcBef>
                          <a:spcPts val="0"/>
                        </a:spcBef>
                        <a:spcAft>
                          <a:spcPts val="0"/>
                        </a:spcAft>
                      </a:pP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fr-FR" sz="1200" b="1" dirty="0" smtClean="0">
                          <a:solidFill>
                            <a:schemeClr val="tx1"/>
                          </a:solidFill>
                          <a:latin typeface="Arial" panose="020B0604020202020204" pitchFamily="34" charset="0"/>
                          <a:cs typeface="Arial" panose="020B0604020202020204" pitchFamily="34" charset="0"/>
                        </a:rPr>
                        <a:t>dictée de mots sur le cahier du jour</a:t>
                      </a: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86633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72918120"/>
              </p:ext>
            </p:extLst>
          </p:nvPr>
        </p:nvGraphicFramePr>
        <p:xfrm>
          <a:off x="0" y="419100"/>
          <a:ext cx="6858000" cy="2777935"/>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Autrefois </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15, semaine 1,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les syllabes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le trottoir, un camarade, une couleur,</a:t>
                      </a:r>
                      <a:r>
                        <a:rPr lang="fr-FR" sz="1200" b="0" baseline="0" dirty="0" smtClean="0">
                          <a:solidFill>
                            <a:schemeClr val="tx1"/>
                          </a:solidFill>
                          <a:latin typeface="Arial" panose="020B0604020202020204" pitchFamily="34" charset="0"/>
                          <a:cs typeface="Arial" panose="020B0604020202020204" pitchFamily="34" charset="0"/>
                        </a:rPr>
                        <a:t> </a:t>
                      </a:r>
                      <a:r>
                        <a:rPr lang="fr-FR" sz="1200" b="0" dirty="0" smtClean="0">
                          <a:solidFill>
                            <a:schemeClr val="tx1"/>
                          </a:solidFill>
                          <a:latin typeface="Arial" panose="020B0604020202020204" pitchFamily="34" charset="0"/>
                          <a:cs typeface="Arial" panose="020B0604020202020204" pitchFamily="34" charset="0"/>
                        </a:rPr>
                        <a:t>la télévision, les vacances, ma grand-mère, utiliser, </a:t>
                      </a:r>
                      <a:r>
                        <a:rPr lang="fr-FR" sz="1200" b="0" u="sng" dirty="0" smtClean="0">
                          <a:solidFill>
                            <a:schemeClr val="tx1"/>
                          </a:solidFill>
                          <a:latin typeface="Arial" panose="020B0604020202020204" pitchFamily="34" charset="0"/>
                          <a:cs typeface="Arial" panose="020B0604020202020204" pitchFamily="34" charset="0"/>
                        </a:rPr>
                        <a:t>autrefois, hier, souvent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Hier,</a:t>
                      </a:r>
                      <a:r>
                        <a:rPr lang="fr-FR" b="1" baseline="0" dirty="0" smtClean="0"/>
                        <a:t> je jouais à la marelle dans la cour de récréation ou sur le trottoir devant la maison de ma grand-mère.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Autrefois, mes</a:t>
                      </a:r>
                      <a:r>
                        <a:rPr lang="fr-FR" b="1" baseline="0" dirty="0" smtClean="0"/>
                        <a:t> camarades ne regardaient pas souvent la télévision. Ils jouaient beaucoup aux billes sur les trottoirs.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Quand je</a:t>
                      </a:r>
                      <a:r>
                        <a:rPr lang="fr-FR" b="1" baseline="0" dirty="0" smtClean="0"/>
                        <a:t> passais les grandes vacances chez ma grand-mère, autrefois, j’utilisais beaucoup de billes de toutes les couleurs, une marelle tracée sur le trottoir et des cailloux noirs.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4" name="Tableau 3"/>
          <p:cNvGraphicFramePr>
            <a:graphicFrameLocks noGrp="1"/>
          </p:cNvGraphicFramePr>
          <p:nvPr>
            <p:extLst>
              <p:ext uri="{D42A27DB-BD31-4B8C-83A1-F6EECF244321}">
                <p14:modId xmlns:p14="http://schemas.microsoft.com/office/powerpoint/2010/main" val="538023394"/>
              </p:ext>
            </p:extLst>
          </p:nvPr>
        </p:nvGraphicFramePr>
        <p:xfrm>
          <a:off x="0" y="3452694"/>
          <a:ext cx="6858000" cy="301752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Au parc de la Préhistoire</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16, semaine 2, période 4)</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Les syllabes</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un homme, une femme, des</a:t>
                      </a:r>
                      <a:r>
                        <a:rPr lang="fr-FR" sz="1200" b="0" u="none" baseline="0" dirty="0" smtClean="0">
                          <a:solidFill>
                            <a:schemeClr val="tx1"/>
                          </a:solidFill>
                          <a:latin typeface="Arial" panose="020B0604020202020204" pitchFamily="34" charset="0"/>
                          <a:cs typeface="Arial" panose="020B0604020202020204" pitchFamily="34" charset="0"/>
                        </a:rPr>
                        <a:t> animaux, un couteau, un harpon, gratter, apprendre, tranchant(e), préhistorique, </a:t>
                      </a:r>
                      <a:r>
                        <a:rPr lang="fr-FR" sz="1200" b="0" u="sng" baseline="0" dirty="0" smtClean="0">
                          <a:solidFill>
                            <a:schemeClr val="tx1"/>
                          </a:solidFill>
                          <a:latin typeface="Arial" panose="020B0604020202020204" pitchFamily="34" charset="0"/>
                          <a:cs typeface="Arial" panose="020B0604020202020204" pitchFamily="34" charset="0"/>
                        </a:rPr>
                        <a:t>longtemps</a:t>
                      </a:r>
                      <a:endParaRPr lang="fr-FR" sz="1200" b="1" u="sng" dirty="0" smtClean="0">
                        <a:solidFill>
                          <a:srgbClr val="7030A0"/>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Il</a:t>
                      </a:r>
                      <a:r>
                        <a:rPr lang="fr-FR" b="1" baseline="0" dirty="0" smtClean="0"/>
                        <a:t> y a très longtemps, les hommes préhistoriques chassaient pour se nourrir. Ils tuaient le poisson et les animaux sauvages.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Les</a:t>
                      </a:r>
                      <a:r>
                        <a:rPr lang="fr-FR" b="1" baseline="0" dirty="0" smtClean="0"/>
                        <a:t> jeunes garçons apprenaient à chasser l’ours et le bison. Ils fabriquaient des harpons et des couteaux avec une lame tranchante.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b="1" dirty="0" smtClean="0"/>
                        <a:t>L’homme préhistorique chassait longtemps. Il tuait les ours</a:t>
                      </a:r>
                      <a:r>
                        <a:rPr lang="fr-FR" b="1" baseline="0" dirty="0" smtClean="0"/>
                        <a:t> </a:t>
                      </a:r>
                      <a:r>
                        <a:rPr lang="fr-FR" b="1" dirty="0" smtClean="0"/>
                        <a:t>avec </a:t>
                      </a:r>
                      <a:r>
                        <a:rPr lang="fr-FR" b="1" baseline="0" dirty="0" smtClean="0"/>
                        <a:t>des lances et les poissons avec un harpon. </a:t>
                      </a:r>
                    </a:p>
                    <a:p>
                      <a:pPr marL="0" marR="0" lvl="0" indent="0" algn="l" defTabSz="685800" rtl="0" eaLnBrk="1" fontAlgn="auto" latinLnBrk="0" hangingPunct="1">
                        <a:lnSpc>
                          <a:spcPct val="100000"/>
                        </a:lnSpc>
                        <a:spcBef>
                          <a:spcPts val="0"/>
                        </a:spcBef>
                        <a:spcAft>
                          <a:spcPts val="0"/>
                        </a:spcAft>
                        <a:buClrTx/>
                        <a:buSzTx/>
                        <a:buFontTx/>
                        <a:buNone/>
                        <a:tabLst/>
                        <a:defRPr/>
                      </a:pPr>
                      <a:r>
                        <a:rPr lang="fr-FR" b="1" baseline="0" dirty="0" smtClean="0"/>
                        <a:t>Il fabriquait des fines lames tranchantes que les femmes utilisaient pour gratter les peaux des animaux et fabriquer des tentes et des vêtements.</a:t>
                      </a:r>
                      <a:endParaRPr lang="fr-FR" b="1"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ZoneTexte 4"/>
          <p:cNvSpPr txBox="1"/>
          <p:nvPr/>
        </p:nvSpPr>
        <p:spPr>
          <a:xfrm>
            <a:off x="0" y="0"/>
            <a:ext cx="6858000" cy="338554"/>
          </a:xfrm>
          <a:prstGeom prst="rect">
            <a:avLst/>
          </a:prstGeom>
          <a:noFill/>
        </p:spPr>
        <p:txBody>
          <a:bodyPr wrap="square" rtlCol="0">
            <a:spAutoFit/>
          </a:bodyPr>
          <a:lstStyle/>
          <a:p>
            <a:pPr algn="ctr"/>
            <a:r>
              <a:rPr lang="fr-FR" sz="1600" dirty="0" smtClean="0">
                <a:latin typeface="appleberry" pitchFamily="2" charset="0"/>
                <a:ea typeface="Always In My Heart" panose="02000603000000000000" pitchFamily="2" charset="0"/>
              </a:rPr>
              <a:t>Dictées (année 2 – Faire de la grammaire au CE1/CE2)</a:t>
            </a:r>
            <a:endParaRPr lang="fr-FR" sz="1600" dirty="0">
              <a:latin typeface="appleberry" pitchFamily="2" charset="0"/>
              <a:ea typeface="Always In My Heart" panose="02000603000000000000" pitchFamily="2" charset="0"/>
            </a:endParaRPr>
          </a:p>
        </p:txBody>
      </p:sp>
      <p:graphicFrame>
        <p:nvGraphicFramePr>
          <p:cNvPr id="7" name="Tableau 6"/>
          <p:cNvGraphicFramePr>
            <a:graphicFrameLocks noGrp="1"/>
          </p:cNvGraphicFramePr>
          <p:nvPr>
            <p:extLst>
              <p:ext uri="{D42A27DB-BD31-4B8C-83A1-F6EECF244321}">
                <p14:modId xmlns:p14="http://schemas.microsoft.com/office/powerpoint/2010/main" val="1606704940"/>
              </p:ext>
            </p:extLst>
          </p:nvPr>
        </p:nvGraphicFramePr>
        <p:xfrm>
          <a:off x="0" y="6725873"/>
          <a:ext cx="6858000" cy="301752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Au parc de la Préhistoire (1)</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17, semaine 3,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Les accents (é/è)</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sz="1200" b="0" dirty="0" smtClean="0">
                          <a:solidFill>
                            <a:schemeClr val="tx1"/>
                          </a:solidFill>
                          <a:latin typeface="Arial" panose="020B0604020202020204" pitchFamily="34" charset="0"/>
                          <a:cs typeface="Arial" panose="020B0604020202020204" pitchFamily="34" charset="0"/>
                        </a:rPr>
                        <a:t>la volière, la récréation, l’école, le nez, le</a:t>
                      </a:r>
                      <a:r>
                        <a:rPr lang="fr-FR" sz="1200" b="0" baseline="0" dirty="0" smtClean="0">
                          <a:solidFill>
                            <a:schemeClr val="tx1"/>
                          </a:solidFill>
                          <a:latin typeface="Arial" panose="020B0604020202020204" pitchFamily="34" charset="0"/>
                          <a:cs typeface="Arial" panose="020B0604020202020204" pitchFamily="34" charset="0"/>
                        </a:rPr>
                        <a:t> pied, </a:t>
                      </a:r>
                      <a:r>
                        <a:rPr lang="fr-FR" sz="1200" b="0" dirty="0" smtClean="0">
                          <a:solidFill>
                            <a:schemeClr val="tx1"/>
                          </a:solidFill>
                          <a:latin typeface="Arial" panose="020B0604020202020204" pitchFamily="34" charset="0"/>
                          <a:cs typeface="Arial" panose="020B0604020202020204" pitchFamily="34" charset="0"/>
                        </a:rPr>
                        <a:t>observer, habiter, imperméable, boueux(se), </a:t>
                      </a:r>
                      <a:r>
                        <a:rPr lang="fr-FR" sz="1200" b="0" u="sng" dirty="0" smtClean="0">
                          <a:solidFill>
                            <a:schemeClr val="tx1"/>
                          </a:solidFill>
                          <a:latin typeface="Arial" panose="020B0604020202020204" pitchFamily="34" charset="0"/>
                          <a:cs typeface="Arial" panose="020B0604020202020204" pitchFamily="34" charset="0"/>
                        </a:rPr>
                        <a:t>jusqu’à,</a:t>
                      </a:r>
                      <a:r>
                        <a:rPr lang="fr-FR" sz="1200" b="0" u="sng" baseline="0" dirty="0" smtClean="0">
                          <a:solidFill>
                            <a:schemeClr val="tx1"/>
                          </a:solidFill>
                          <a:latin typeface="Arial" panose="020B0604020202020204" pitchFamily="34" charset="0"/>
                          <a:cs typeface="Arial" panose="020B0604020202020204" pitchFamily="34" charset="0"/>
                        </a:rPr>
                        <a:t> parfois, lorsque</a:t>
                      </a:r>
                      <a:endParaRPr lang="fr-FR" sz="1200" b="0" u="sng"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a:t>
                      </a:r>
                      <a:r>
                        <a:rPr lang="fr-FR" b="1" baseline="0" dirty="0" smtClean="0"/>
                        <a:t> maitre</a:t>
                      </a:r>
                      <a:r>
                        <a:rPr lang="fr-FR" b="1" dirty="0" smtClean="0"/>
                        <a:t> enfilait</a:t>
                      </a:r>
                      <a:r>
                        <a:rPr lang="fr-FR" b="1" baseline="0" dirty="0" smtClean="0"/>
                        <a:t> des bottes imperméables et courait jusqu’à la volière. L’eau coulait maintenant sur son chapeau noir et son nez.</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Les maitresses habitaient</a:t>
                      </a:r>
                      <a:r>
                        <a:rPr lang="fr-FR" b="1" baseline="0" dirty="0" smtClean="0"/>
                        <a:t> à l’école, au-dessus des classes. Avant la journée de travail, elles nous observaient depuis l’étage et nous regardait d’un air sévère, devant l’entrée.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b="1" dirty="0" smtClean="0"/>
                        <a:t>A l’école, la maitresse était sévère. Lorsque</a:t>
                      </a:r>
                      <a:r>
                        <a:rPr lang="fr-FR" b="1" baseline="0" dirty="0" smtClean="0"/>
                        <a:t> nous avions</a:t>
                      </a:r>
                      <a:r>
                        <a:rPr lang="fr-FR" b="1" dirty="0" smtClean="0"/>
                        <a:t> les pieds boueux à la fin de la récréation </a:t>
                      </a:r>
                      <a:r>
                        <a:rPr lang="fr-FR" b="1" baseline="0" dirty="0" smtClean="0"/>
                        <a:t>ou le nez qui coulait, nous n’avions pas le droit d’entrer en classe. Parfois, elle était plus sévère et nous demandait de rentrer à la ferme. </a:t>
                      </a:r>
                      <a:endParaRPr lang="fr-FR" b="1"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75693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589237345"/>
              </p:ext>
            </p:extLst>
          </p:nvPr>
        </p:nvGraphicFramePr>
        <p:xfrm>
          <a:off x="0" y="0"/>
          <a:ext cx="6858000" cy="262890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Une bonne surprise pour </a:t>
                      </a:r>
                      <a:r>
                        <a:rPr lang="fr-FR" sz="1200" b="1" dirty="0" err="1" smtClean="0">
                          <a:solidFill>
                            <a:schemeClr val="tx1"/>
                          </a:solidFill>
                          <a:latin typeface="Arial" panose="020B0604020202020204" pitchFamily="34" charset="0"/>
                          <a:cs typeface="Arial" panose="020B0604020202020204" pitchFamily="34" charset="0"/>
                        </a:rPr>
                        <a:t>Lilou</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18, semaine 4, période 4)</a:t>
                      </a:r>
                      <a:endParaRPr lang="fr-FR" sz="1200" baseline="0" dirty="0" smtClean="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Les accents (é/è)</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la neige, un</a:t>
                      </a:r>
                      <a:r>
                        <a:rPr lang="fr-FR" sz="1200" b="0" u="none" baseline="0" dirty="0" smtClean="0">
                          <a:solidFill>
                            <a:schemeClr val="tx1"/>
                          </a:solidFill>
                          <a:latin typeface="Arial" panose="020B0604020202020204" pitchFamily="34" charset="0"/>
                          <a:cs typeface="Arial" panose="020B0604020202020204" pitchFamily="34" charset="0"/>
                        </a:rPr>
                        <a:t> gant, un bonnet, un doigt, l’herbe, gelé(e), épais(se), huit, </a:t>
                      </a:r>
                      <a:r>
                        <a:rPr lang="fr-FR" sz="1200" b="0" u="sng" dirty="0" smtClean="0">
                          <a:solidFill>
                            <a:schemeClr val="tx1"/>
                          </a:solidFill>
                          <a:latin typeface="Arial" panose="020B0604020202020204" pitchFamily="34" charset="0"/>
                          <a:cs typeface="Arial" panose="020B0604020202020204" pitchFamily="34" charset="0"/>
                        </a:rPr>
                        <a:t>quelle, partout, sans, puis</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La neige tombait sans cesse depuis huit jours. J’avais les doigts gelés sous mes gants épais.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Il roulait</a:t>
                      </a:r>
                      <a:r>
                        <a:rPr lang="fr-FR" b="1" baseline="0" dirty="0" smtClean="0"/>
                        <a:t> à vélo, sur la route recouverte de neige épaisse, le nez et les oreilles gelés sous son bonnet.</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fr-FR" b="1" dirty="0" smtClean="0"/>
                        <a:t>Aussitôt</a:t>
                      </a:r>
                      <a:r>
                        <a:rPr lang="fr-FR" b="1" baseline="0" dirty="0" smtClean="0"/>
                        <a:t> levé</a:t>
                      </a:r>
                      <a:r>
                        <a:rPr lang="fr-FR" b="1" baseline="0" dirty="0" smtClean="0">
                          <a:solidFill>
                            <a:schemeClr val="tx1"/>
                          </a:solidFill>
                        </a:rPr>
                        <a:t>, j’enfilais </a:t>
                      </a:r>
                      <a:r>
                        <a:rPr lang="fr-FR" b="1" baseline="0" dirty="0" smtClean="0"/>
                        <a:t>mon écharpe épaisse et mon bonnet. Partout, la neige recouvrait l’herbe et mon vélo, couché sur l’allée, ne formait plus qu’une bosse blanche. Quelle chance! Sans mes gants, j’avais le bout des doigts gelé.</a:t>
                      </a:r>
                      <a:endParaRPr lang="fr-FR" b="1" dirty="0" smtClean="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3" name="Tableau 2"/>
          <p:cNvGraphicFramePr>
            <a:graphicFrameLocks noGrp="1"/>
          </p:cNvGraphicFramePr>
          <p:nvPr>
            <p:extLst>
              <p:ext uri="{D42A27DB-BD31-4B8C-83A1-F6EECF244321}">
                <p14:modId xmlns:p14="http://schemas.microsoft.com/office/powerpoint/2010/main" val="1876085974"/>
              </p:ext>
            </p:extLst>
          </p:nvPr>
        </p:nvGraphicFramePr>
        <p:xfrm>
          <a:off x="0" y="290830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Lune a disparu</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19 semaine 5,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pluriel en ou, eu, eau, au</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dirty="0" smtClean="0">
                          <a:solidFill>
                            <a:schemeClr val="tx1"/>
                          </a:solidFill>
                          <a:latin typeface="Arial" panose="020B0604020202020204" pitchFamily="34" charset="0"/>
                          <a:cs typeface="Arial" panose="020B0604020202020204" pitchFamily="34" charset="0"/>
                        </a:rPr>
                        <a:t>le genou, un cheveu, un bateau, mon neveu, un seau, un caillou, fabriquer, trempé(e), juteux(se),  </a:t>
                      </a:r>
                      <a:r>
                        <a:rPr lang="fr-FR" sz="1200" b="0" u="sng" dirty="0" smtClean="0">
                          <a:solidFill>
                            <a:schemeClr val="tx1"/>
                          </a:solidFill>
                          <a:latin typeface="Arial" panose="020B0604020202020204" pitchFamily="34" charset="0"/>
                          <a:cs typeface="Arial" panose="020B0604020202020204" pitchFamily="34" charset="0"/>
                        </a:rPr>
                        <a:t>contre, même</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solidFill>
                            <a:schemeClr val="tx1"/>
                          </a:solidFill>
                        </a:rPr>
                        <a:t>Le</a:t>
                      </a:r>
                      <a:r>
                        <a:rPr lang="fr-FR" b="1" baseline="0" dirty="0" smtClean="0">
                          <a:solidFill>
                            <a:schemeClr val="tx1"/>
                          </a:solidFill>
                        </a:rPr>
                        <a:t> bouteille a cogné contre le bateau et a explosé sur ses genoux. Même ses cheveux sont trempés.</a:t>
                      </a:r>
                      <a:endParaRPr lang="fr-FR" b="1" dirty="0">
                        <a:solidFill>
                          <a:schemeClr val="tx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solidFill>
                            <a:schemeClr val="tx1"/>
                          </a:solidFill>
                        </a:rPr>
                        <a:t>Mes neveux ont </a:t>
                      </a:r>
                      <a:r>
                        <a:rPr lang="fr-FR" b="1" baseline="0" dirty="0" smtClean="0">
                          <a:solidFill>
                            <a:schemeClr val="tx1"/>
                          </a:solidFill>
                        </a:rPr>
                        <a:t>ramassé des cailloux, des pétales bleus et un abricot juteux. Ils ont fabriqué un bijou et ont mangé le fruit!</a:t>
                      </a:r>
                      <a:endParaRPr lang="fr-FR" b="1" dirty="0">
                        <a:solidFill>
                          <a:schemeClr val="tx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solidFill>
                            <a:schemeClr val="tx1"/>
                          </a:solidFill>
                        </a:rPr>
                        <a:t>Près du landau, ton neveu a joué avec</a:t>
                      </a:r>
                      <a:r>
                        <a:rPr lang="fr-FR" b="1" baseline="0" dirty="0" smtClean="0">
                          <a:solidFill>
                            <a:schemeClr val="tx1"/>
                          </a:solidFill>
                        </a:rPr>
                        <a:t> son râteau bleu et une bouteille pleine d’eau. Il a tapé son seau trempé contre tes genoux et a jeté un caillou sur ton chapeau. Même le bébé a crié!</a:t>
                      </a:r>
                      <a:endParaRPr lang="fr-FR" b="1" dirty="0">
                        <a:solidFill>
                          <a:schemeClr val="tx1"/>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aphicFrame>
        <p:nvGraphicFramePr>
          <p:cNvPr id="5" name="Tableau 4"/>
          <p:cNvGraphicFramePr>
            <a:graphicFrameLocks noGrp="1"/>
          </p:cNvGraphicFramePr>
          <p:nvPr>
            <p:extLst>
              <p:ext uri="{D42A27DB-BD31-4B8C-83A1-F6EECF244321}">
                <p14:modId xmlns:p14="http://schemas.microsoft.com/office/powerpoint/2010/main" val="3288937514"/>
              </p:ext>
            </p:extLst>
          </p:nvPr>
        </p:nvGraphicFramePr>
        <p:xfrm>
          <a:off x="0" y="5905500"/>
          <a:ext cx="6858000" cy="2811780"/>
        </p:xfrm>
        <a:graphic>
          <a:graphicData uri="http://schemas.openxmlformats.org/drawingml/2006/table">
            <a:tbl>
              <a:tblPr firstRow="1" bandRow="1">
                <a:tableStyleId>{5C22544A-7EE6-4342-B048-85BDC9FD1C3A}</a:tableStyleId>
              </a:tblPr>
              <a:tblGrid>
                <a:gridCol w="755862"/>
                <a:gridCol w="4448149"/>
                <a:gridCol w="1653989"/>
              </a:tblGrid>
              <a:tr h="277479">
                <a:tc gridSpan="2">
                  <a:txBody>
                    <a:bodyPr/>
                    <a:lstStyle/>
                    <a:p>
                      <a:pPr algn="ctr">
                        <a:lnSpc>
                          <a:spcPct val="150000"/>
                        </a:lnSpc>
                      </a:pPr>
                      <a:r>
                        <a:rPr lang="fr-FR" sz="1200" b="1" dirty="0" smtClean="0">
                          <a:solidFill>
                            <a:schemeClr val="tx1"/>
                          </a:solidFill>
                          <a:latin typeface="Arial" panose="020B0604020202020204" pitchFamily="34" charset="0"/>
                          <a:cs typeface="Arial" panose="020B0604020202020204" pitchFamily="34" charset="0"/>
                        </a:rPr>
                        <a:t>Une soupe de légumes</a:t>
                      </a:r>
                      <a:endParaRPr lang="fr-FR" sz="1200" b="1" baseline="0" dirty="0" smtClean="0">
                        <a:solidFill>
                          <a:schemeClr val="tx1"/>
                        </a:solidFill>
                        <a:latin typeface="Arial" panose="020B0604020202020204" pitchFamily="34" charset="0"/>
                        <a:cs typeface="Arial" panose="020B0604020202020204" pitchFamily="34" charset="0"/>
                      </a:endParaRPr>
                    </a:p>
                    <a:p>
                      <a:pPr algn="ctr">
                        <a:lnSpc>
                          <a:spcPct val="150000"/>
                        </a:lnSpc>
                      </a:pPr>
                      <a:r>
                        <a:rPr lang="fr-FR" sz="1200" baseline="0" dirty="0" smtClean="0">
                          <a:solidFill>
                            <a:schemeClr val="tx1"/>
                          </a:solidFill>
                          <a:latin typeface="Arial" panose="020B0604020202020204" pitchFamily="34" charset="0"/>
                          <a:cs typeface="Arial" panose="020B0604020202020204" pitchFamily="34" charset="0"/>
                        </a:rPr>
                        <a:t>(texte 20, semaine 4, période 4)</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hMerge="1">
                  <a:txBody>
                    <a:bodyPr/>
                    <a:lstStyle/>
                    <a:p>
                      <a:endParaRPr lang="fr-FR"/>
                    </a:p>
                  </a:txBody>
                  <a:tcPr/>
                </a:tc>
                <a:tc>
                  <a:txBody>
                    <a:bodyPr/>
                    <a:lstStyle/>
                    <a:p>
                      <a:pPr algn="ctr"/>
                      <a:r>
                        <a:rPr lang="fr-FR" sz="1200" b="1" dirty="0" smtClean="0">
                          <a:solidFill>
                            <a:schemeClr val="bg1"/>
                          </a:solidFill>
                          <a:latin typeface="Arial" pitchFamily="34" charset="0"/>
                          <a:cs typeface="Arial" pitchFamily="34" charset="0"/>
                        </a:rPr>
                        <a:t> </a:t>
                      </a:r>
                      <a:r>
                        <a:rPr lang="fr-FR" sz="1200" b="0" dirty="0" smtClean="0">
                          <a:solidFill>
                            <a:schemeClr val="bg1"/>
                          </a:solidFill>
                          <a:latin typeface="Arial" pitchFamily="34" charset="0"/>
                          <a:cs typeface="Arial" pitchFamily="34" charset="0"/>
                        </a:rPr>
                        <a:t>pluriel en ou, eu, eau, au</a:t>
                      </a:r>
                      <a:endParaRPr lang="fr-FR" sz="1200" b="0" dirty="0">
                        <a:solidFill>
                          <a:schemeClr val="bg1"/>
                        </a:solidFill>
                        <a:latin typeface="Arial" pitchFamily="34" charset="0"/>
                        <a:cs typeface="Arial"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1">
                        <a:lumMod val="50000"/>
                        <a:lumOff val="50000"/>
                      </a:schemeClr>
                    </a:solidFill>
                  </a:tcPr>
                </a:tc>
              </a:tr>
              <a:tr h="182880">
                <a:tc gridSpan="3">
                  <a:txBody>
                    <a:bodyPr/>
                    <a:lstStyle/>
                    <a:p>
                      <a:r>
                        <a:rPr lang="fr-FR" sz="1200" b="0" u="none" dirty="0" smtClean="0">
                          <a:solidFill>
                            <a:schemeClr val="tx1"/>
                          </a:solidFill>
                          <a:latin typeface="Arial" panose="020B0604020202020204" pitchFamily="34" charset="0"/>
                          <a:cs typeface="Arial" panose="020B0604020202020204" pitchFamily="34" charset="0"/>
                        </a:rPr>
                        <a:t>une cuisinière,</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none" dirty="0" smtClean="0">
                          <a:solidFill>
                            <a:schemeClr val="tx1"/>
                          </a:solidFill>
                          <a:latin typeface="Arial" panose="020B0604020202020204" pitchFamily="34" charset="0"/>
                          <a:cs typeface="Arial" panose="020B0604020202020204" pitchFamily="34" charset="0"/>
                        </a:rPr>
                        <a:t>un morceau, un poireau, allumer, cuisiner, bouillant(e), prêt(e),</a:t>
                      </a:r>
                      <a:r>
                        <a:rPr lang="fr-FR" sz="1200" b="0" u="none" baseline="0" dirty="0" smtClean="0">
                          <a:solidFill>
                            <a:schemeClr val="tx1"/>
                          </a:solidFill>
                          <a:latin typeface="Arial" panose="020B0604020202020204" pitchFamily="34" charset="0"/>
                          <a:cs typeface="Arial" panose="020B0604020202020204" pitchFamily="34" charset="0"/>
                        </a:rPr>
                        <a:t> </a:t>
                      </a:r>
                      <a:r>
                        <a:rPr lang="fr-FR" sz="1200" b="0" u="sng" dirty="0" smtClean="0">
                          <a:solidFill>
                            <a:schemeClr val="tx1"/>
                          </a:solidFill>
                          <a:latin typeface="Arial" panose="020B0604020202020204" pitchFamily="34" charset="0"/>
                          <a:cs typeface="Arial" panose="020B0604020202020204" pitchFamily="34" charset="0"/>
                        </a:rPr>
                        <a:t>avant, quelques, quelquefois </a:t>
                      </a:r>
                      <a:endParaRPr lang="fr-FR" sz="1200" b="0" u="sng" dirty="0">
                        <a:solidFill>
                          <a:schemeClr val="tx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pPr>
                        <a:lnSpc>
                          <a:spcPct val="150000"/>
                        </a:lnSpc>
                      </a:pPr>
                      <a:endParaRPr lang="fr-FR" sz="1200" b="1"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182880">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fr-FR" sz="1200" dirty="0" smtClean="0">
                          <a:solidFill>
                            <a:schemeClr val="bg1"/>
                          </a:solidFill>
                          <a:latin typeface="Arial" panose="020B0604020202020204" pitchFamily="34" charset="0"/>
                          <a:cs typeface="Arial" panose="020B0604020202020204" pitchFamily="34" charset="0"/>
                        </a:rPr>
                        <a:t>lundi</a:t>
                      </a: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Vous avez lavé les choux blancs</a:t>
                      </a:r>
                      <a:r>
                        <a:rPr lang="fr-FR" b="1" baseline="0" dirty="0" smtClean="0"/>
                        <a:t> avant d’allumer le feu sous la casserole. Ensuite, il a coupé les ognons.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mardi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50000"/>
                      </a:schemeClr>
                    </a:solidFill>
                  </a:tcPr>
                </a:tc>
                <a:tc gridSpan="2">
                  <a:txBody>
                    <a:bodyPr/>
                    <a:lstStyle/>
                    <a:p>
                      <a:r>
                        <a:rPr lang="fr-FR" b="1" dirty="0" smtClean="0"/>
                        <a:t>Elle</a:t>
                      </a:r>
                      <a:r>
                        <a:rPr lang="fr-FR" b="1" baseline="0" dirty="0" smtClean="0"/>
                        <a:t> a lavé les poireaux et les carottes, avant de les découper en morceaux. Quelquefois, le chou a trempé dans l’eau quelques minutes.</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r h="321108">
                <a:tc>
                  <a:txBody>
                    <a:bodyPr/>
                    <a:lstStyle/>
                    <a:p>
                      <a:pPr algn="ctr"/>
                      <a:r>
                        <a:rPr lang="fr-FR" sz="1200" dirty="0" smtClean="0">
                          <a:solidFill>
                            <a:schemeClr val="bg1"/>
                          </a:solidFill>
                          <a:latin typeface="Arial" panose="020B0604020202020204" pitchFamily="34" charset="0"/>
                          <a:cs typeface="Arial" panose="020B0604020202020204" pitchFamily="34" charset="0"/>
                        </a:rPr>
                        <a:t>jeudi</a:t>
                      </a:r>
                      <a:endParaRPr lang="fr-FR" sz="1200" dirty="0">
                        <a:solidFill>
                          <a:schemeClr val="bg1"/>
                        </a:solidFill>
                        <a:latin typeface="Arial" panose="020B0604020202020204" pitchFamily="34"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50000"/>
                      </a:schemeClr>
                    </a:solidFill>
                  </a:tcPr>
                </a:tc>
                <a:tc gridSpan="2">
                  <a:txBody>
                    <a:bodyPr/>
                    <a:lstStyle/>
                    <a:p>
                      <a:r>
                        <a:rPr lang="fr-FR" b="1" dirty="0" smtClean="0"/>
                        <a:t>La casserole</a:t>
                      </a:r>
                      <a:r>
                        <a:rPr lang="fr-FR" b="1" baseline="0" dirty="0" smtClean="0"/>
                        <a:t> d’eau chaude est bouillante. La cuisinière a jeté un beau poireau, trois carottes, le chou coupé en morceaux et quelques ognons. Elle a ajouté un pincée de sel. La soupe aux légumes est prête!</a:t>
                      </a:r>
                      <a:endParaRPr lang="fr-FR" b="1"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sz="1200" dirty="0">
                        <a:latin typeface="Arial" panose="020B0604020202020204" pitchFamily="34" charset="0"/>
                        <a:cs typeface="Arial" panose="020B0604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92134207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158</TotalTime>
  <Words>4088</Words>
  <Application>Microsoft Office PowerPoint</Application>
  <PresentationFormat>Format A4 (210 x 297 mm)</PresentationFormat>
  <Paragraphs>365</Paragraphs>
  <Slides>12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Always In My Heart</vt:lpstr>
      <vt:lpstr>appleberry</vt: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Jérome</dc:creator>
  <cp:lastModifiedBy>Jérome</cp:lastModifiedBy>
  <cp:revision>9</cp:revision>
  <dcterms:created xsi:type="dcterms:W3CDTF">2018-07-16T10:02:12Z</dcterms:created>
  <dcterms:modified xsi:type="dcterms:W3CDTF">2018-07-16T12:40:43Z</dcterms:modified>
</cp:coreProperties>
</file>