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</p:sldIdLst>
  <p:sldSz cx="9906000" cy="6858000" type="A4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26B8-6B01-4919-9669-43606F2264B0}" type="datetimeFigureOut">
              <a:rPr lang="fr-FR" smtClean="0"/>
              <a:t>17/08/2018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6A01-AC74-4386-A0D5-D9B6BE065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22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26B8-6B01-4919-9669-43606F2264B0}" type="datetimeFigureOut">
              <a:rPr lang="fr-FR" smtClean="0"/>
              <a:t>17/08/2018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6A01-AC74-4386-A0D5-D9B6BE065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06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26B8-6B01-4919-9669-43606F2264B0}" type="datetimeFigureOut">
              <a:rPr lang="fr-FR" smtClean="0"/>
              <a:t>17/08/2018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6A01-AC74-4386-A0D5-D9B6BE065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84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26B8-6B01-4919-9669-43606F2264B0}" type="datetimeFigureOut">
              <a:rPr lang="fr-FR" smtClean="0"/>
              <a:t>17/08/2018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6A01-AC74-4386-A0D5-D9B6BE065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21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26B8-6B01-4919-9669-43606F2264B0}" type="datetimeFigureOut">
              <a:rPr lang="fr-FR" smtClean="0"/>
              <a:t>17/08/2018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6A01-AC74-4386-A0D5-D9B6BE065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54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26B8-6B01-4919-9669-43606F2264B0}" type="datetimeFigureOut">
              <a:rPr lang="fr-FR" smtClean="0"/>
              <a:t>17/08/2018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6A01-AC74-4386-A0D5-D9B6BE065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13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26B8-6B01-4919-9669-43606F2264B0}" type="datetimeFigureOut">
              <a:rPr lang="fr-FR" smtClean="0"/>
              <a:t>17/08/2018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6A01-AC74-4386-A0D5-D9B6BE065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97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26B8-6B01-4919-9669-43606F2264B0}" type="datetimeFigureOut">
              <a:rPr lang="fr-FR" smtClean="0"/>
              <a:t>17/08/2018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6A01-AC74-4386-A0D5-D9B6BE065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59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26B8-6B01-4919-9669-43606F2264B0}" type="datetimeFigureOut">
              <a:rPr lang="fr-FR" smtClean="0"/>
              <a:t>17/08/2018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6A01-AC74-4386-A0D5-D9B6BE065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87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26B8-6B01-4919-9669-43606F2264B0}" type="datetimeFigureOut">
              <a:rPr lang="fr-FR" smtClean="0"/>
              <a:t>17/08/2018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6A01-AC74-4386-A0D5-D9B6BE065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92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26B8-6B01-4919-9669-43606F2264B0}" type="datetimeFigureOut">
              <a:rPr lang="fr-FR" smtClean="0"/>
              <a:t>17/08/2018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6A01-AC74-4386-A0D5-D9B6BE065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80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A26B8-6B01-4919-9669-43606F2264B0}" type="datetimeFigureOut">
              <a:rPr lang="fr-FR" smtClean="0"/>
              <a:t>17/08/2018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F6A01-AC74-4386-A0D5-D9B6BE065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94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 flipH="1">
            <a:off x="0" y="0"/>
            <a:ext cx="496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caracteriser</a:t>
            </a:r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 </a:t>
            </a:r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les personnages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461665"/>
            <a:ext cx="4963886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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Ecris ce que tu sais sur le bibliothécaire.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 nom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 portrait (tu peux le dessiner)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 caractère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 moyen de transport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 métier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L’endroit où il travaille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0" y="6581001"/>
            <a:ext cx="779381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KG She Persisted" panose="02000506000000020003" pitchFamily="2" charset="0"/>
              </a:rPr>
              <a:t>chapitre </a:t>
            </a:r>
            <a:r>
              <a:rPr lang="fr-FR" sz="1200" dirty="0" smtClean="0">
                <a:latin typeface="KG She Persisted" panose="02000506000000020003" pitchFamily="2" charset="0"/>
              </a:rPr>
              <a:t>1</a:t>
            </a:r>
            <a:endParaRPr lang="fr-FR" sz="1200" dirty="0">
              <a:latin typeface="KG She Persisted" panose="02000506000000020003" pitchFamily="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8608850" y="6596390"/>
            <a:ext cx="12971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latin typeface="Delius Swash Caps" panose="02000603000000000000" pitchFamily="2" charset="0"/>
              </a:rPr>
              <a:t>www.caracolus.fr</a:t>
            </a:r>
            <a:endParaRPr lang="fr-FR" sz="1100" dirty="0">
              <a:latin typeface="Delius Swash Caps" panose="02000603000000000000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 flipH="1">
            <a:off x="0" y="2960914"/>
            <a:ext cx="496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Ecrire les </a:t>
            </a:r>
            <a:r>
              <a:rPr lang="fr-FR" sz="2400" dirty="0" err="1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pensees</a:t>
            </a:r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 des personnages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0" y="3959834"/>
            <a:ext cx="49638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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Ecris ce que pensent les personnages.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4" y="5357411"/>
            <a:ext cx="1517794" cy="136978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258" y="4346410"/>
            <a:ext cx="1424850" cy="14824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503310"/>
            <a:ext cx="1589314" cy="1325968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 flipH="1">
            <a:off x="4963886" y="10885"/>
            <a:ext cx="496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caracteriser</a:t>
            </a:r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 </a:t>
            </a:r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les personnages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963886" y="472550"/>
            <a:ext cx="4963886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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Ecris ce que tu sais sur le bibliothécaire.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 nom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 portrait (tu peux le dessiner)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 caractère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 moyen de transport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 métier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L’endroit où il travaille</a:t>
            </a:r>
          </a:p>
        </p:txBody>
      </p:sp>
      <p:sp>
        <p:nvSpPr>
          <p:cNvPr id="13" name="ZoneTexte 12"/>
          <p:cNvSpPr txBox="1"/>
          <p:nvPr/>
        </p:nvSpPr>
        <p:spPr>
          <a:xfrm flipH="1">
            <a:off x="4963886" y="2971799"/>
            <a:ext cx="496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Ecrire les </a:t>
            </a:r>
            <a:r>
              <a:rPr lang="fr-FR" sz="2400" dirty="0" err="1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pensees</a:t>
            </a:r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 des personnages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963886" y="3970719"/>
            <a:ext cx="49638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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Ecris ce que pensent les personnages.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350" y="5368296"/>
            <a:ext cx="1517794" cy="136978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44" y="4357295"/>
            <a:ext cx="1424850" cy="1482484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887" y="4514195"/>
            <a:ext cx="1589314" cy="132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06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 flipH="1">
            <a:off x="0" y="0"/>
            <a:ext cx="496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Faire des liens texte a soi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518450"/>
            <a:ext cx="49638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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 fait Fulbert à la bibliothèque chaque jour?</a:t>
            </a: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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 fait un bibliothécaire normalement?</a:t>
            </a:r>
            <a:endParaRPr lang="fr-FR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6581001"/>
            <a:ext cx="830677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KG She Persisted" panose="02000506000000020003" pitchFamily="2" charset="0"/>
              </a:rPr>
              <a:t>Chapitre 2</a:t>
            </a:r>
            <a:endParaRPr lang="fr-FR" sz="1200" dirty="0">
              <a:latin typeface="KG She Persisted" panose="02000506000000020003" pitchFamily="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8608850" y="6596390"/>
            <a:ext cx="12971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latin typeface="Delius Swash Caps" panose="02000603000000000000" pitchFamily="2" charset="0"/>
              </a:rPr>
              <a:t>www.caracolus.fr</a:t>
            </a:r>
            <a:endParaRPr lang="fr-FR" sz="1100" dirty="0">
              <a:latin typeface="Delius Swash Caps" panose="02000603000000000000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 flipH="1">
            <a:off x="4963886" y="0"/>
            <a:ext cx="496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ecrire</a:t>
            </a:r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 a partir d une illustration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963886" y="998920"/>
            <a:ext cx="49638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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Ecris une phrase pour décrire </a:t>
            </a:r>
          </a:p>
          <a:p>
            <a:pPr>
              <a:lnSpc>
                <a:spcPct val="150000"/>
              </a:lnSpc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l’illustration.</a:t>
            </a:r>
          </a:p>
          <a:p>
            <a:pPr>
              <a:lnSpc>
                <a:spcPct val="150000"/>
              </a:lnSpc>
            </a:pPr>
            <a:r>
              <a:rPr lang="fr-FR" sz="1400" dirty="0"/>
              <a:t>Fulbert nettoie … parce que … </a:t>
            </a:r>
            <a:endParaRPr lang="fr-FR" sz="1400" dirty="0" smtClean="0"/>
          </a:p>
          <a:p>
            <a:pPr>
              <a:lnSpc>
                <a:spcPct val="150000"/>
              </a:lnSpc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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Lis et dessine.</a:t>
            </a: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400" dirty="0"/>
              <a:t>« Faites attention, [le livre] est attaché au mur par une grosse chaine. Vous comprenez, comme ça, on ne me le volera pas. </a:t>
            </a:r>
            <a:r>
              <a:rPr lang="fr-FR" sz="1400" dirty="0" smtClean="0"/>
              <a:t>»</a:t>
            </a:r>
            <a:endParaRPr lang="fr-FR" sz="1400" dirty="0"/>
          </a:p>
        </p:txBody>
      </p:sp>
      <p:sp>
        <p:nvSpPr>
          <p:cNvPr id="22" name="ZoneTexte 21"/>
          <p:cNvSpPr txBox="1"/>
          <p:nvPr/>
        </p:nvSpPr>
        <p:spPr>
          <a:xfrm flipH="1">
            <a:off x="0" y="4924996"/>
            <a:ext cx="496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Comprendre ce que les personnages ne disent pas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0" y="5834412"/>
            <a:ext cx="4963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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Penses-tu que Fulbert a lu le livre de jardinage? Pourquoi?</a:t>
            </a:r>
            <a:endParaRPr lang="fr-F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 flipH="1">
            <a:off x="0" y="1437953"/>
            <a:ext cx="496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Faire le lien texte et images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0" y="1956403"/>
            <a:ext cx="49638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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Copie sur le cahier la phrase qui correspond à l’illustration.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651" y="2380164"/>
            <a:ext cx="1922719" cy="245575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550" y="518450"/>
            <a:ext cx="1337192" cy="214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50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 flipH="1">
            <a:off x="0" y="0"/>
            <a:ext cx="496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Utiliser des synonymes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518450"/>
            <a:ext cx="4963886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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Récris le texte en remplaçant les mots soulignés par des mots synonymes.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Pendant ce temps-là, dans l’unique </a:t>
            </a:r>
            <a:r>
              <a:rPr lang="fr-FR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bistrot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Bobinette-Cherra, trois </a:t>
            </a:r>
            <a:r>
              <a:rPr lang="fr-FR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affreux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bandits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jouent aux cartes. […] Dehors, le ciel commence à se couvrir, et le temps est très triste. Cela </a:t>
            </a:r>
            <a:r>
              <a:rPr lang="fr-FR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achève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de les </a:t>
            </a:r>
            <a:r>
              <a:rPr lang="fr-FR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démoraliser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 » </a:t>
            </a: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 Vous allez voir comme les plus grands problèmes naissent de toutes petites choses ».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"/>
            </a:pPr>
            <a:r>
              <a:rPr lang="fr-F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Qui parle ? A qui s’adresse t-il </a:t>
            </a: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"/>
            </a:pPr>
            <a:endParaRPr lang="fr-FR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"/>
            </a:pPr>
            <a:endParaRPr lang="fr-F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"/>
            </a:pPr>
            <a:endParaRPr lang="fr-F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  Les trois bandits se regardent, puis ils se mettent à siffloter pour n’avoir l’air de rien. »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"/>
            </a:pPr>
            <a:r>
              <a:rPr lang="fr-F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 quoi pensent les trois bandits ?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"/>
            </a:pPr>
            <a:endParaRPr lang="fr-F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6581001"/>
            <a:ext cx="830677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KG She Persisted" panose="02000506000000020003" pitchFamily="2" charset="0"/>
              </a:rPr>
              <a:t>Chapitre 3</a:t>
            </a:r>
            <a:endParaRPr lang="fr-FR" sz="1200" dirty="0">
              <a:latin typeface="KG She Persisted" panose="02000506000000020003" pitchFamily="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8608850" y="6596390"/>
            <a:ext cx="12971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latin typeface="Delius Swash Caps" panose="02000603000000000000" pitchFamily="2" charset="0"/>
              </a:rPr>
              <a:t>www.caracolus.fr</a:t>
            </a:r>
            <a:endParaRPr lang="fr-FR" sz="1100" dirty="0">
              <a:latin typeface="Delius Swash Caps" panose="02000603000000000000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 flipH="1">
            <a:off x="0" y="2934496"/>
            <a:ext cx="496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Identifier le narrateur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 flipH="1">
            <a:off x="0" y="4589124"/>
            <a:ext cx="496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Comprendre ce que les personnages ne disent pas 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 flipH="1">
            <a:off x="4963886" y="0"/>
            <a:ext cx="496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Utiliser des synonymes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963886" y="518450"/>
            <a:ext cx="4963886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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Récris le texte en remplaçant les mots soulignés par des mots synonymes.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Pendant ce temps-là, dans l’unique </a:t>
            </a:r>
            <a:r>
              <a:rPr lang="fr-FR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bistrot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Bobinette-Cherra, trois </a:t>
            </a:r>
            <a:r>
              <a:rPr lang="fr-FR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affreux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bandits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jouent aux cartes. […] Dehors, le ciel commence à se couvrir, et le temps est très triste. Cela </a:t>
            </a:r>
            <a:r>
              <a:rPr lang="fr-FR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achève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de les </a:t>
            </a:r>
            <a:r>
              <a:rPr lang="fr-FR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démoraliser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 » </a:t>
            </a: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 Vous allez voir comme les plus grands problèmes naissent de toutes petites choses ».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"/>
            </a:pPr>
            <a:r>
              <a:rPr lang="fr-F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Qui parle ? A qui s’adresse t-il </a:t>
            </a: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"/>
            </a:pPr>
            <a:endParaRPr lang="fr-FR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"/>
            </a:pPr>
            <a:endParaRPr lang="fr-F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"/>
            </a:pPr>
            <a:endParaRPr lang="fr-F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  Les trois bandits se regardent, puis ils se mettent à siffloter pour n’avoir l’air de rien. »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"/>
            </a:pPr>
            <a:r>
              <a:rPr lang="fr-F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 quoi pensent les trois bandits ?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"/>
            </a:pPr>
            <a:endParaRPr lang="fr-F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 flipH="1">
            <a:off x="4963886" y="2934496"/>
            <a:ext cx="496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Identifier le narrateur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 flipH="1">
            <a:off x="4963886" y="4589124"/>
            <a:ext cx="496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Comprendre ce que les personnages ne disent pas 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31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965" y="3143851"/>
            <a:ext cx="4116460" cy="178854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 flipH="1">
            <a:off x="0" y="0"/>
            <a:ext cx="496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Visualiser les lieux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518450"/>
            <a:ext cx="496388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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Où se trouve Fulbert? Marie-Rose? Les trois bandits? </a:t>
            </a:r>
            <a:endParaRPr lang="fr-FR" sz="1400" dirty="0" smtClean="0"/>
          </a:p>
          <a:p>
            <a:pPr>
              <a:lnSpc>
                <a:spcPct val="150000"/>
              </a:lnSpc>
            </a:pPr>
            <a:endParaRPr lang="fr-FR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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Note les mots que tu ne connais pas. Cherche un synonyme pour chacun.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"/>
            </a:pPr>
            <a:endParaRPr lang="fr-FR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"/>
            </a:pPr>
            <a:endParaRPr lang="fr-FR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"/>
            </a:pPr>
            <a:r>
              <a:rPr lang="fr-F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Copie sur le cahier la phrase qui correspond à l’illustration.</a:t>
            </a:r>
          </a:p>
          <a:p>
            <a:pPr>
              <a:lnSpc>
                <a:spcPct val="150000"/>
              </a:lnSpc>
            </a:pPr>
            <a:endParaRPr lang="fr-F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6581001"/>
            <a:ext cx="830677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KG She Persisted" panose="02000506000000020003" pitchFamily="2" charset="0"/>
              </a:rPr>
              <a:t>Chapitre 4</a:t>
            </a:r>
            <a:endParaRPr lang="fr-FR" sz="1200" dirty="0">
              <a:latin typeface="KG She Persisted" panose="02000506000000020003" pitchFamily="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8608850" y="6596390"/>
            <a:ext cx="12971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latin typeface="Delius Swash Caps" panose="02000603000000000000" pitchFamily="2" charset="0"/>
              </a:rPr>
              <a:t>www.caracolus.fr</a:t>
            </a:r>
            <a:endParaRPr lang="fr-FR" sz="1100" dirty="0">
              <a:latin typeface="Delius Swash Caps" panose="02000603000000000000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 flipH="1">
            <a:off x="-3363" y="1727072"/>
            <a:ext cx="496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Aller a la chasse aux mots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 flipH="1">
            <a:off x="-3363" y="3269502"/>
            <a:ext cx="496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Faire le lien texte-images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527" y="4236530"/>
            <a:ext cx="1676603" cy="2231571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 flipH="1">
            <a:off x="4960523" y="13087"/>
            <a:ext cx="496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Ecrire a partir d une illustration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967249" y="844084"/>
            <a:ext cx="496388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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Écris une phrase pour chaque illustration.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(Pense à nommer précisément les personnages et les actions).</a:t>
            </a:r>
            <a:endParaRPr lang="fr-FR" sz="1400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181" y="1824286"/>
            <a:ext cx="1526287" cy="171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838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 flipH="1">
            <a:off x="0" y="0"/>
            <a:ext cx="496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Caracteriser</a:t>
            </a:r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 un personnage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412310"/>
            <a:ext cx="49638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 contact de Marie-Rose,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Fulber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change ses habitudes.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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 cesse-t-il de faire?</a:t>
            </a:r>
            <a:endParaRPr lang="fr-FR" sz="1400" dirty="0" smtClean="0"/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(complète la carte d’identité du personnage)</a:t>
            </a:r>
          </a:p>
          <a:p>
            <a:pPr>
              <a:lnSpc>
                <a:spcPct val="150000"/>
              </a:lnSpc>
            </a:pP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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qui font penser ces trois bandits? 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(Recherche dans ta mémoire les histoires que tu as lues).</a:t>
            </a:r>
          </a:p>
          <a:p>
            <a:pPr>
              <a:lnSpc>
                <a:spcPct val="150000"/>
              </a:lnSpc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6581001"/>
            <a:ext cx="830677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KG She Persisted" panose="02000506000000020003" pitchFamily="2" charset="0"/>
              </a:rPr>
              <a:t>Chapitre 5</a:t>
            </a:r>
            <a:endParaRPr lang="fr-FR" sz="1200" dirty="0">
              <a:latin typeface="KG She Persisted" panose="02000506000000020003" pitchFamily="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8608850" y="6596390"/>
            <a:ext cx="12971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latin typeface="Delius Swash Caps" panose="02000603000000000000" pitchFamily="2" charset="0"/>
              </a:rPr>
              <a:t>www.caracolus.fr</a:t>
            </a:r>
            <a:endParaRPr lang="fr-FR" sz="1100" dirty="0">
              <a:latin typeface="Delius Swash Caps" panose="02000603000000000000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 flipH="1">
            <a:off x="-3363" y="1827431"/>
            <a:ext cx="496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Faire des connexions texte à monde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 flipH="1">
            <a:off x="3363" y="3686942"/>
            <a:ext cx="496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decrire</a:t>
            </a:r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 ses gouts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0089" y="4230765"/>
            <a:ext cx="496388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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Et toi, quel genre de livre préfères-tu lire?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(Pense à nommer précisément les personnages et les actions).</a:t>
            </a:r>
            <a:endParaRPr lang="fr-FR" sz="1400" dirty="0" smtClean="0"/>
          </a:p>
        </p:txBody>
      </p:sp>
      <p:sp>
        <p:nvSpPr>
          <p:cNvPr id="14" name="ZoneTexte 13"/>
          <p:cNvSpPr txBox="1"/>
          <p:nvPr/>
        </p:nvSpPr>
        <p:spPr>
          <a:xfrm flipH="1">
            <a:off x="4977338" y="0"/>
            <a:ext cx="496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Caracteriser</a:t>
            </a:r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 un personnage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977338" y="412310"/>
            <a:ext cx="49638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 contact de Marie-Rose,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Fulber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change ses habitudes.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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 cesse-t-il de faire?</a:t>
            </a:r>
            <a:endParaRPr lang="fr-FR" sz="1400" dirty="0" smtClean="0"/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(complète la carte d’identité du personnage)</a:t>
            </a:r>
          </a:p>
          <a:p>
            <a:pPr>
              <a:lnSpc>
                <a:spcPct val="150000"/>
              </a:lnSpc>
            </a:pP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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qui font penser ces trois bandits? 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(Recherche dans ta mémoire les histoires que tu as lues).</a:t>
            </a:r>
          </a:p>
          <a:p>
            <a:pPr>
              <a:lnSpc>
                <a:spcPct val="150000"/>
              </a:lnSpc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 flipH="1">
            <a:off x="4973975" y="1827431"/>
            <a:ext cx="4963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Faire des connexions texte à monde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 flipH="1">
            <a:off x="4980701" y="3686942"/>
            <a:ext cx="496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Decrire</a:t>
            </a:r>
            <a:r>
              <a:rPr lang="fr-FR" sz="2400" dirty="0" smtClean="0">
                <a:solidFill>
                  <a:schemeClr val="accent6"/>
                </a:solidFill>
                <a:latin typeface="calendar note tfb" panose="02000500000000000000" pitchFamily="2" charset="0"/>
              </a:rPr>
              <a:t> ses gouts</a:t>
            </a:r>
            <a:endParaRPr lang="fr-FR" sz="2400" dirty="0">
              <a:solidFill>
                <a:schemeClr val="accent6"/>
              </a:solidFill>
              <a:latin typeface="calendar note tfb" panose="02000500000000000000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987427" y="4230765"/>
            <a:ext cx="496388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"/>
            </a:pPr>
            <a:r>
              <a:rPr lang="fr-F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Et toi, quel genre de livre préfères-tu lire?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(Pense à nommer précisément les personnages et les actions).</a:t>
            </a:r>
            <a:endParaRPr 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42404164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471</Words>
  <Application>Microsoft Office PowerPoint</Application>
  <PresentationFormat>Format A4 (210 x 297 mm)</PresentationFormat>
  <Paragraphs>118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calendar note tfb</vt:lpstr>
      <vt:lpstr>Calibri</vt:lpstr>
      <vt:lpstr>Calibri Light</vt:lpstr>
      <vt:lpstr>Delius Swash Caps</vt:lpstr>
      <vt:lpstr>KG She Persisted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Jérome</dc:creator>
  <cp:lastModifiedBy>Jérome</cp:lastModifiedBy>
  <cp:revision>26</cp:revision>
  <dcterms:created xsi:type="dcterms:W3CDTF">2018-08-08T05:54:03Z</dcterms:created>
  <dcterms:modified xsi:type="dcterms:W3CDTF">2018-08-17T13:37:06Z</dcterms:modified>
</cp:coreProperties>
</file>